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4">
  <p:sldMasterIdLst>
    <p:sldMasterId id="2147483661" r:id="rId1"/>
  </p:sldMasterIdLst>
  <p:notesMasterIdLst>
    <p:notesMasterId r:id="rId34"/>
  </p:notesMasterIdLst>
  <p:handoutMasterIdLst>
    <p:handoutMasterId r:id="rId35"/>
  </p:handoutMasterIdLst>
  <p:sldIdLst>
    <p:sldId id="256" r:id="rId2"/>
    <p:sldId id="295" r:id="rId3"/>
    <p:sldId id="332" r:id="rId4"/>
    <p:sldId id="435" r:id="rId5"/>
    <p:sldId id="436" r:id="rId6"/>
    <p:sldId id="440" r:id="rId7"/>
    <p:sldId id="441" r:id="rId8"/>
    <p:sldId id="442" r:id="rId9"/>
    <p:sldId id="443" r:id="rId10"/>
    <p:sldId id="437" r:id="rId11"/>
    <p:sldId id="460" r:id="rId12"/>
    <p:sldId id="438" r:id="rId13"/>
    <p:sldId id="444" r:id="rId14"/>
    <p:sldId id="445" r:id="rId15"/>
    <p:sldId id="447" r:id="rId16"/>
    <p:sldId id="446" r:id="rId17"/>
    <p:sldId id="439" r:id="rId18"/>
    <p:sldId id="410" r:id="rId19"/>
    <p:sldId id="431" r:id="rId20"/>
    <p:sldId id="459" r:id="rId21"/>
    <p:sldId id="448" r:id="rId22"/>
    <p:sldId id="450" r:id="rId23"/>
    <p:sldId id="451" r:id="rId24"/>
    <p:sldId id="433" r:id="rId25"/>
    <p:sldId id="452" r:id="rId26"/>
    <p:sldId id="453" r:id="rId27"/>
    <p:sldId id="455" r:id="rId28"/>
    <p:sldId id="456" r:id="rId29"/>
    <p:sldId id="457" r:id="rId30"/>
    <p:sldId id="434" r:id="rId31"/>
    <p:sldId id="458" r:id="rId32"/>
    <p:sldId id="421" r:id="rId33"/>
  </p:sldIdLst>
  <p:sldSz cx="9144000" cy="6858000" type="screen4x3"/>
  <p:notesSz cx="9928225" cy="6797675"/>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1C67"/>
    <a:srgbClr val="000099"/>
    <a:srgbClr val="0F0F6E"/>
    <a:srgbClr val="14146E"/>
    <a:srgbClr val="1C1C69"/>
    <a:srgbClr val="1C1C6E"/>
    <a:srgbClr val="000082"/>
    <a:srgbClr val="1C1C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32" autoAdjust="0"/>
    <p:restoredTop sz="94671" autoAdjust="0"/>
  </p:normalViewPr>
  <p:slideViewPr>
    <p:cSldViewPr>
      <p:cViewPr varScale="1">
        <p:scale>
          <a:sx n="81" d="100"/>
          <a:sy n="81" d="100"/>
        </p:scale>
        <p:origin x="1358"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'[Chart in C  Users mntau Documents BEC SAAEA BEC Management Review Report 20180724.doc]Sheet1'!$H$5</c:f>
              <c:strCache>
                <c:ptCount val="1"/>
                <c:pt idx="0">
                  <c:v>2014/15</c:v>
                </c:pt>
              </c:strCache>
            </c:strRef>
          </c:tx>
          <c:spPr>
            <a:solidFill>
              <a:srgbClr val="4F81BD"/>
            </a:solidFill>
            <a:ln w="25400">
              <a:noFill/>
            </a:ln>
          </c:spPr>
          <c:invertIfNegative val="0"/>
          <c:dLbls>
            <c:spPr>
              <a:noFill/>
              <a:ln w="25400">
                <a:noFill/>
              </a:ln>
            </c:spPr>
            <c:txPr>
              <a:bodyPr rot="-5400000" vert="horz" wrap="square" lIns="38100" tIns="19050" rIns="38100" bIns="19050" anchor="ctr">
                <a:spAutoFit/>
              </a:bodyPr>
              <a:lstStyle/>
              <a:p>
                <a:pPr algn="ctr">
                  <a:defRPr sz="8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'[Chart in C  Users mntau Documents BEC SAAEA BEC Management Review Report 20180724.doc]Sheet1'!$G$6:$G$13</c:f>
              <c:strCache>
                <c:ptCount val="8"/>
                <c:pt idx="0">
                  <c:v>A</c:v>
                </c:pt>
                <c:pt idx="1">
                  <c:v>B</c:v>
                </c:pt>
                <c:pt idx="2">
                  <c:v>C</c:v>
                </c:pt>
                <c:pt idx="3">
                  <c:v>D</c:v>
                </c:pt>
                <c:pt idx="4">
                  <c:v>E</c:v>
                </c:pt>
                <c:pt idx="5">
                  <c:v>F</c:v>
                </c:pt>
                <c:pt idx="6">
                  <c:v>G</c:v>
                </c:pt>
                <c:pt idx="7">
                  <c:v>Av. Score</c:v>
                </c:pt>
              </c:strCache>
            </c:strRef>
          </c:cat>
          <c:val>
            <c:numRef>
              <c:f>'[Chart in C  Users mntau Documents BEC SAAEA BEC Management Review Report 20180724.doc]Sheet1'!$H$6:$H$13</c:f>
              <c:numCache>
                <c:formatCode>0.0</c:formatCode>
                <c:ptCount val="8"/>
                <c:pt idx="0">
                  <c:v>105.18</c:v>
                </c:pt>
                <c:pt idx="1">
                  <c:v>104.33</c:v>
                </c:pt>
                <c:pt idx="2">
                  <c:v>103.69</c:v>
                </c:pt>
                <c:pt idx="3">
                  <c:v>104.21</c:v>
                </c:pt>
                <c:pt idx="4">
                  <c:v>102.69</c:v>
                </c:pt>
                <c:pt idx="5">
                  <c:v>102.9</c:v>
                </c:pt>
                <c:pt idx="6">
                  <c:v>99.17</c:v>
                </c:pt>
                <c:pt idx="7">
                  <c:v>103.16714285714284</c:v>
                </c:pt>
              </c:numCache>
            </c:numRef>
          </c:val>
        </c:ser>
        <c:ser>
          <c:idx val="1"/>
          <c:order val="1"/>
          <c:tx>
            <c:strRef>
              <c:f>'[Chart in C  Users mntau Documents BEC SAAEA BEC Management Review Report 20180724.doc]Sheet1'!$I$5</c:f>
              <c:strCache>
                <c:ptCount val="1"/>
                <c:pt idx="0">
                  <c:v>2015/16</c:v>
                </c:pt>
              </c:strCache>
            </c:strRef>
          </c:tx>
          <c:spPr>
            <a:solidFill>
              <a:srgbClr val="C0504D"/>
            </a:solidFill>
            <a:ln w="25400">
              <a:noFill/>
            </a:ln>
          </c:spPr>
          <c:invertIfNegative val="0"/>
          <c:dLbls>
            <c:spPr>
              <a:noFill/>
              <a:ln w="25400">
                <a:noFill/>
              </a:ln>
            </c:spPr>
            <c:txPr>
              <a:bodyPr rot="-5400000" vert="horz" wrap="square" lIns="38100" tIns="19050" rIns="38100" bIns="19050" anchor="ctr">
                <a:spAutoFit/>
              </a:bodyPr>
              <a:lstStyle/>
              <a:p>
                <a:pPr algn="ctr">
                  <a:defRPr sz="8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'[Chart in C  Users mntau Documents BEC SAAEA BEC Management Review Report 20180724.doc]Sheet1'!$G$6:$G$13</c:f>
              <c:strCache>
                <c:ptCount val="8"/>
                <c:pt idx="0">
                  <c:v>A</c:v>
                </c:pt>
                <c:pt idx="1">
                  <c:v>B</c:v>
                </c:pt>
                <c:pt idx="2">
                  <c:v>C</c:v>
                </c:pt>
                <c:pt idx="3">
                  <c:v>D</c:v>
                </c:pt>
                <c:pt idx="4">
                  <c:v>E</c:v>
                </c:pt>
                <c:pt idx="5">
                  <c:v>F</c:v>
                </c:pt>
                <c:pt idx="6">
                  <c:v>G</c:v>
                </c:pt>
                <c:pt idx="7">
                  <c:v>Av. Score</c:v>
                </c:pt>
              </c:strCache>
            </c:strRef>
          </c:cat>
          <c:val>
            <c:numRef>
              <c:f>'[Chart in C  Users mntau Documents BEC SAAEA BEC Management Review Report 20180724.doc]Sheet1'!$I$6:$I$13</c:f>
              <c:numCache>
                <c:formatCode>0.0</c:formatCode>
                <c:ptCount val="8"/>
                <c:pt idx="0">
                  <c:v>103.9</c:v>
                </c:pt>
                <c:pt idx="1">
                  <c:v>107</c:v>
                </c:pt>
                <c:pt idx="2">
                  <c:v>103</c:v>
                </c:pt>
                <c:pt idx="3">
                  <c:v>103</c:v>
                </c:pt>
                <c:pt idx="4">
                  <c:v>103.9</c:v>
                </c:pt>
                <c:pt idx="5">
                  <c:v>103.8</c:v>
                </c:pt>
                <c:pt idx="6">
                  <c:v>101.9</c:v>
                </c:pt>
                <c:pt idx="7">
                  <c:v>103.78571428571426</c:v>
                </c:pt>
              </c:numCache>
            </c:numRef>
          </c:val>
        </c:ser>
        <c:ser>
          <c:idx val="2"/>
          <c:order val="2"/>
          <c:tx>
            <c:strRef>
              <c:f>'[Chart in C  Users mntau Documents BEC SAAEA BEC Management Review Report 20180724.doc]Sheet1'!$J$5</c:f>
              <c:strCache>
                <c:ptCount val="1"/>
                <c:pt idx="0">
                  <c:v>2016/17</c:v>
                </c:pt>
              </c:strCache>
            </c:strRef>
          </c:tx>
          <c:spPr>
            <a:solidFill>
              <a:srgbClr val="9BBB59"/>
            </a:solidFill>
            <a:ln w="25400">
              <a:noFill/>
            </a:ln>
          </c:spPr>
          <c:invertIfNegative val="0"/>
          <c:dLbls>
            <c:spPr>
              <a:noFill/>
              <a:ln w="25400">
                <a:noFill/>
              </a:ln>
            </c:spPr>
            <c:txPr>
              <a:bodyPr rot="-5400000" vert="horz" wrap="square" lIns="38100" tIns="19050" rIns="38100" bIns="19050" anchor="ctr">
                <a:spAutoFit/>
              </a:bodyPr>
              <a:lstStyle/>
              <a:p>
                <a:pPr algn="ctr">
                  <a:defRPr sz="8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'[Chart in C  Users mntau Documents BEC SAAEA BEC Management Review Report 20180724.doc]Sheet1'!$G$6:$G$13</c:f>
              <c:strCache>
                <c:ptCount val="8"/>
                <c:pt idx="0">
                  <c:v>A</c:v>
                </c:pt>
                <c:pt idx="1">
                  <c:v>B</c:v>
                </c:pt>
                <c:pt idx="2">
                  <c:v>C</c:v>
                </c:pt>
                <c:pt idx="3">
                  <c:v>D</c:v>
                </c:pt>
                <c:pt idx="4">
                  <c:v>E</c:v>
                </c:pt>
                <c:pt idx="5">
                  <c:v>F</c:v>
                </c:pt>
                <c:pt idx="6">
                  <c:v>G</c:v>
                </c:pt>
                <c:pt idx="7">
                  <c:v>Av. Score</c:v>
                </c:pt>
              </c:strCache>
            </c:strRef>
          </c:cat>
          <c:val>
            <c:numRef>
              <c:f>'[Chart in C  Users mntau Documents BEC SAAEA BEC Management Review Report 20180724.doc]Sheet1'!$J$6:$J$13</c:f>
              <c:numCache>
                <c:formatCode>0.0</c:formatCode>
                <c:ptCount val="8"/>
                <c:pt idx="0">
                  <c:v>103.63</c:v>
                </c:pt>
                <c:pt idx="1">
                  <c:v>106.74</c:v>
                </c:pt>
                <c:pt idx="2">
                  <c:v>104.62</c:v>
                </c:pt>
                <c:pt idx="3">
                  <c:v>101.57</c:v>
                </c:pt>
                <c:pt idx="4">
                  <c:v>104.23</c:v>
                </c:pt>
                <c:pt idx="5">
                  <c:v>105.13</c:v>
                </c:pt>
                <c:pt idx="6">
                  <c:v>103.46</c:v>
                </c:pt>
                <c:pt idx="7">
                  <c:v>104.19714285714285</c:v>
                </c:pt>
              </c:numCache>
            </c:numRef>
          </c:val>
        </c:ser>
        <c:ser>
          <c:idx val="3"/>
          <c:order val="3"/>
          <c:tx>
            <c:strRef>
              <c:f>'[Chart in C  Users mntau Documents BEC SAAEA BEC Management Review Report 20180724.doc]Sheet1'!$K$5</c:f>
              <c:strCache>
                <c:ptCount val="1"/>
                <c:pt idx="0">
                  <c:v>2017/18</c:v>
                </c:pt>
              </c:strCache>
            </c:strRef>
          </c:tx>
          <c:spPr>
            <a:solidFill>
              <a:srgbClr val="8064A2"/>
            </a:solidFill>
            <a:ln w="25400">
              <a:noFill/>
            </a:ln>
          </c:spPr>
          <c:invertIfNegative val="0"/>
          <c:dLbls>
            <c:spPr>
              <a:noFill/>
              <a:ln w="25400">
                <a:noFill/>
              </a:ln>
            </c:spPr>
            <c:txPr>
              <a:bodyPr rot="-5400000" vert="horz" wrap="square" lIns="38100" tIns="19050" rIns="38100" bIns="19050" anchor="ctr">
                <a:spAutoFit/>
              </a:bodyPr>
              <a:lstStyle/>
              <a:p>
                <a:pPr algn="ctr">
                  <a:defRPr sz="8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'[Chart in C  Users mntau Documents BEC SAAEA BEC Management Review Report 20180724.doc]Sheet1'!$G$6:$G$13</c:f>
              <c:strCache>
                <c:ptCount val="8"/>
                <c:pt idx="0">
                  <c:v>A</c:v>
                </c:pt>
                <c:pt idx="1">
                  <c:v>B</c:v>
                </c:pt>
                <c:pt idx="2">
                  <c:v>C</c:v>
                </c:pt>
                <c:pt idx="3">
                  <c:v>D</c:v>
                </c:pt>
                <c:pt idx="4">
                  <c:v>E</c:v>
                </c:pt>
                <c:pt idx="5">
                  <c:v>F</c:v>
                </c:pt>
                <c:pt idx="6">
                  <c:v>G</c:v>
                </c:pt>
                <c:pt idx="7">
                  <c:v>Av. Score</c:v>
                </c:pt>
              </c:strCache>
            </c:strRef>
          </c:cat>
          <c:val>
            <c:numRef>
              <c:f>'[Chart in C  Users mntau Documents BEC SAAEA BEC Management Review Report 20180724.doc]Sheet1'!$K$6:$K$13</c:f>
              <c:numCache>
                <c:formatCode>0.0</c:formatCode>
                <c:ptCount val="8"/>
                <c:pt idx="0">
                  <c:v>105.02</c:v>
                </c:pt>
                <c:pt idx="1">
                  <c:v>105.88</c:v>
                </c:pt>
                <c:pt idx="2">
                  <c:v>105.19</c:v>
                </c:pt>
                <c:pt idx="3">
                  <c:v>102.75</c:v>
                </c:pt>
                <c:pt idx="4">
                  <c:v>103.38</c:v>
                </c:pt>
                <c:pt idx="5">
                  <c:v>106.54</c:v>
                </c:pt>
                <c:pt idx="6">
                  <c:v>104.28</c:v>
                </c:pt>
                <c:pt idx="7">
                  <c:v>104.72</c:v>
                </c:pt>
              </c:numCache>
            </c:numRef>
          </c:val>
        </c:ser>
        <c:dLbls>
          <c:showLegendKey val="0"/>
          <c:showVal val="0"/>
          <c:showCatName val="0"/>
          <c:showSerName val="0"/>
          <c:showPercent val="0"/>
          <c:showBubbleSize val="0"/>
        </c:dLbls>
        <c:gapWidth val="444"/>
        <c:overlap val="-90"/>
        <c:axId val="-1144405008"/>
        <c:axId val="-879205344"/>
      </c:barChart>
      <c:catAx>
        <c:axId val="-1144405008"/>
        <c:scaling>
          <c:orientation val="minMax"/>
        </c:scaling>
        <c:delete val="0"/>
        <c:axPos val="b"/>
        <c:majorGridlines>
          <c:spPr>
            <a:ln w="9525" cap="flat" cmpd="sng" algn="ctr">
              <a:solidFill>
                <a:schemeClr val="tx1">
                  <a:lumMod val="15000"/>
                  <a:lumOff val="85000"/>
                </a:schemeClr>
              </a:solidFill>
              <a:round/>
            </a:ln>
            <a:effectLst/>
          </c:spPr>
        </c:majorGridlines>
        <c:title>
          <c:tx>
            <c:rich>
              <a:bodyPr/>
              <a:lstStyle/>
              <a:p>
                <a:pPr>
                  <a:defRPr sz="1100" b="1" i="0" u="none" strike="noStrike" baseline="0">
                    <a:solidFill>
                      <a:srgbClr val="000000"/>
                    </a:solidFill>
                    <a:latin typeface="Arial"/>
                    <a:ea typeface="Arial"/>
                    <a:cs typeface="Arial"/>
                  </a:defRPr>
                </a:pPr>
                <a:r>
                  <a:rPr lang="en-GB"/>
                  <a:t>DIRECTORATE</a:t>
                </a:r>
              </a:p>
            </c:rich>
          </c:tx>
          <c:layout/>
          <c:overlay val="0"/>
          <c:spPr>
            <a:noFill/>
            <a:ln w="25400">
              <a:noFill/>
            </a:ln>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vert="horz"/>
          <a:lstStyle/>
          <a:p>
            <a:pPr>
              <a:defRPr sz="900" b="1" i="0" u="none" strike="noStrike" baseline="0">
                <a:solidFill>
                  <a:srgbClr val="000000"/>
                </a:solidFill>
                <a:latin typeface="Arial"/>
                <a:ea typeface="Arial"/>
                <a:cs typeface="Arial"/>
              </a:defRPr>
            </a:pPr>
            <a:endParaRPr lang="en-US"/>
          </a:p>
        </c:txPr>
        <c:crossAx val="-879205344"/>
        <c:crosses val="autoZero"/>
        <c:auto val="1"/>
        <c:lblAlgn val="ctr"/>
        <c:lblOffset val="100"/>
        <c:noMultiLvlLbl val="0"/>
      </c:catAx>
      <c:valAx>
        <c:axId val="-879205344"/>
        <c:scaling>
          <c:orientation val="minMax"/>
        </c:scaling>
        <c:delete val="1"/>
        <c:axPos val="l"/>
        <c:title>
          <c:tx>
            <c:rich>
              <a:bodyPr/>
              <a:lstStyle/>
              <a:p>
                <a:pPr>
                  <a:defRPr sz="1100" b="1" i="0" u="none" strike="noStrike" baseline="0">
                    <a:solidFill>
                      <a:srgbClr val="000000"/>
                    </a:solidFill>
                    <a:latin typeface="Arial"/>
                    <a:ea typeface="Arial"/>
                    <a:cs typeface="Arial"/>
                  </a:defRPr>
                </a:pPr>
                <a:r>
                  <a:rPr lang="en-GB"/>
                  <a:t>SCORE</a:t>
                </a:r>
              </a:p>
            </c:rich>
          </c:tx>
          <c:layout/>
          <c:overlay val="0"/>
          <c:spPr>
            <a:noFill/>
            <a:ln w="25400">
              <a:noFill/>
            </a:ln>
          </c:spPr>
        </c:title>
        <c:numFmt formatCode="0.0" sourceLinked="1"/>
        <c:majorTickMark val="out"/>
        <c:minorTickMark val="none"/>
        <c:tickLblPos val="nextTo"/>
        <c:crossAx val="-1144405008"/>
        <c:crosses val="autoZero"/>
        <c:crossBetween val="between"/>
      </c:valAx>
      <c:spPr>
        <a:noFill/>
        <a:ln w="25400">
          <a:noFill/>
        </a:ln>
      </c:spPr>
    </c:plotArea>
    <c:legend>
      <c:legendPos val="r"/>
      <c:layout>
        <c:manualLayout>
          <c:xMode val="edge"/>
          <c:yMode val="edge"/>
          <c:x val="0.26413989309730446"/>
          <c:y val="1.8553990049156568E-3"/>
          <c:w val="0.48595398202961854"/>
          <c:h val="5.8230615448769826E-2"/>
        </c:manualLayout>
      </c:layout>
      <c:overlay val="0"/>
      <c:spPr>
        <a:noFill/>
        <a:ln w="25400">
          <a:noFill/>
        </a:ln>
      </c:spPr>
      <c:txPr>
        <a:bodyPr/>
        <a:lstStyle/>
        <a:p>
          <a:pPr>
            <a:defRPr sz="1000" b="0" i="0" u="none" strike="noStrike" baseline="0">
              <a:solidFill>
                <a:srgbClr val="000000"/>
              </a:solidFill>
              <a:latin typeface="Arial"/>
              <a:ea typeface="Arial"/>
              <a:cs typeface="Arial"/>
            </a:defRPr>
          </a:pPr>
          <a:endParaRPr lang="en-US"/>
        </a:p>
      </c:txPr>
    </c:legend>
    <c:plotVisOnly val="1"/>
    <c:dispBlanksAs val="gap"/>
    <c:showDLblsOverMax val="0"/>
  </c:chart>
  <c:spPr>
    <a:solidFill>
      <a:schemeClr val="lt1"/>
    </a:solidFill>
    <a:ln w="9525" cap="flat" cmpd="sng" algn="ctr">
      <a:solidFill>
        <a:schemeClr val="tx1">
          <a:lumMod val="15000"/>
          <a:lumOff val="85000"/>
        </a:schemeClr>
      </a:solidFill>
      <a:round/>
    </a:ln>
    <a:effectLst/>
  </c:spPr>
  <c:txPr>
    <a:bodyPr/>
    <a:lstStyle/>
    <a:p>
      <a:pPr>
        <a:defRPr sz="900" b="0" i="0" u="none" strike="noStrike" baseline="0">
          <a:solidFill>
            <a:srgbClr val="000000"/>
          </a:solidFill>
          <a:latin typeface="Arial"/>
          <a:ea typeface="Arial"/>
          <a:cs typeface="Arial"/>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'[Chart in C  Users mntau Documents BEC SAAEA BEC Management Review Report 20180724.doc]Sheet1'!$A$3</c:f>
              <c:strCache>
                <c:ptCount val="1"/>
                <c:pt idx="0">
                  <c:v>A</c:v>
                </c:pt>
              </c:strCache>
            </c:strRef>
          </c:tx>
          <c:spPr>
            <a:solidFill>
              <a:srgbClr val="5B9BD5"/>
            </a:solidFill>
            <a:ln w="25400">
              <a:noFill/>
            </a:ln>
          </c:spPr>
          <c:invertIfNegative val="0"/>
          <c:cat>
            <c:multiLvlStrRef>
              <c:f>'[Chart in C  Users mntau Documents BEC SAAEA BEC Management Review Report 20180724.doc]Sheet1'!$B$1:$J$2</c:f>
              <c:multiLvlStrCache>
                <c:ptCount val="9"/>
                <c:lvl>
                  <c:pt idx="0">
                    <c:v>NCs</c:v>
                  </c:pt>
                  <c:pt idx="1">
                    <c:v> Optns</c:v>
                  </c:pt>
                  <c:pt idx="2">
                    <c:v>Risks</c:v>
                  </c:pt>
                  <c:pt idx="3">
                    <c:v>NCs</c:v>
                  </c:pt>
                  <c:pt idx="4">
                    <c:v> Optns</c:v>
                  </c:pt>
                  <c:pt idx="5">
                    <c:v>Risks</c:v>
                  </c:pt>
                  <c:pt idx="6">
                    <c:v>NCs</c:v>
                  </c:pt>
                  <c:pt idx="7">
                    <c:v> Optns</c:v>
                  </c:pt>
                  <c:pt idx="8">
                    <c:v>Risks</c:v>
                  </c:pt>
                </c:lvl>
                <c:lvl>
                  <c:pt idx="0">
                    <c:v>2016</c:v>
                  </c:pt>
                  <c:pt idx="3">
                    <c:v>2017</c:v>
                  </c:pt>
                  <c:pt idx="6">
                    <c:v>2018</c:v>
                  </c:pt>
                </c:lvl>
              </c:multiLvlStrCache>
            </c:multiLvlStrRef>
          </c:cat>
          <c:val>
            <c:numRef>
              <c:f>'[Chart in C  Users mntau Documents BEC SAAEA BEC Management Review Report 20180724.doc]Sheet1'!$B$3:$J$3</c:f>
              <c:numCache>
                <c:formatCode>General</c:formatCode>
                <c:ptCount val="9"/>
                <c:pt idx="0">
                  <c:v>17</c:v>
                </c:pt>
                <c:pt idx="1">
                  <c:v>12</c:v>
                </c:pt>
                <c:pt idx="2">
                  <c:v>0</c:v>
                </c:pt>
                <c:pt idx="3">
                  <c:v>6</c:v>
                </c:pt>
                <c:pt idx="4">
                  <c:v>10</c:v>
                </c:pt>
                <c:pt idx="5">
                  <c:v>0</c:v>
                </c:pt>
                <c:pt idx="6">
                  <c:v>0</c:v>
                </c:pt>
                <c:pt idx="7">
                  <c:v>0</c:v>
                </c:pt>
                <c:pt idx="8">
                  <c:v>0</c:v>
                </c:pt>
              </c:numCache>
            </c:numRef>
          </c:val>
        </c:ser>
        <c:ser>
          <c:idx val="1"/>
          <c:order val="1"/>
          <c:tx>
            <c:strRef>
              <c:f>'[Chart in C  Users mntau Documents BEC SAAEA BEC Management Review Report 20180724.doc]Sheet1'!$A$4</c:f>
              <c:strCache>
                <c:ptCount val="1"/>
                <c:pt idx="0">
                  <c:v>B</c:v>
                </c:pt>
              </c:strCache>
            </c:strRef>
          </c:tx>
          <c:spPr>
            <a:solidFill>
              <a:srgbClr val="ED7D31"/>
            </a:solidFill>
            <a:ln w="25400">
              <a:noFill/>
            </a:ln>
          </c:spPr>
          <c:invertIfNegative val="0"/>
          <c:cat>
            <c:multiLvlStrRef>
              <c:f>'[Chart in C  Users mntau Documents BEC SAAEA BEC Management Review Report 20180724.doc]Sheet1'!$B$1:$J$2</c:f>
              <c:multiLvlStrCache>
                <c:ptCount val="9"/>
                <c:lvl>
                  <c:pt idx="0">
                    <c:v>NCs</c:v>
                  </c:pt>
                  <c:pt idx="1">
                    <c:v> Optns</c:v>
                  </c:pt>
                  <c:pt idx="2">
                    <c:v>Risks</c:v>
                  </c:pt>
                  <c:pt idx="3">
                    <c:v>NCs</c:v>
                  </c:pt>
                  <c:pt idx="4">
                    <c:v> Optns</c:v>
                  </c:pt>
                  <c:pt idx="5">
                    <c:v>Risks</c:v>
                  </c:pt>
                  <c:pt idx="6">
                    <c:v>NCs</c:v>
                  </c:pt>
                  <c:pt idx="7">
                    <c:v> Optns</c:v>
                  </c:pt>
                  <c:pt idx="8">
                    <c:v>Risks</c:v>
                  </c:pt>
                </c:lvl>
                <c:lvl>
                  <c:pt idx="0">
                    <c:v>2016</c:v>
                  </c:pt>
                  <c:pt idx="3">
                    <c:v>2017</c:v>
                  </c:pt>
                  <c:pt idx="6">
                    <c:v>2018</c:v>
                  </c:pt>
                </c:lvl>
              </c:multiLvlStrCache>
            </c:multiLvlStrRef>
          </c:cat>
          <c:val>
            <c:numRef>
              <c:f>'[Chart in C  Users mntau Documents BEC SAAEA BEC Management Review Report 20180724.doc]Sheet1'!$B$4:$J$4</c:f>
              <c:numCache>
                <c:formatCode>General</c:formatCode>
                <c:ptCount val="9"/>
                <c:pt idx="0">
                  <c:v>27</c:v>
                </c:pt>
                <c:pt idx="1">
                  <c:v>23</c:v>
                </c:pt>
                <c:pt idx="2">
                  <c:v>0</c:v>
                </c:pt>
                <c:pt idx="3">
                  <c:v>8</c:v>
                </c:pt>
                <c:pt idx="4">
                  <c:v>8</c:v>
                </c:pt>
                <c:pt idx="5">
                  <c:v>0</c:v>
                </c:pt>
                <c:pt idx="6">
                  <c:v>0</c:v>
                </c:pt>
                <c:pt idx="7">
                  <c:v>0</c:v>
                </c:pt>
                <c:pt idx="8">
                  <c:v>0</c:v>
                </c:pt>
              </c:numCache>
            </c:numRef>
          </c:val>
        </c:ser>
        <c:ser>
          <c:idx val="2"/>
          <c:order val="2"/>
          <c:tx>
            <c:strRef>
              <c:f>'[Chart in C  Users mntau Documents BEC SAAEA BEC Management Review Report 20180724.doc]Sheet1'!$A$5</c:f>
              <c:strCache>
                <c:ptCount val="1"/>
                <c:pt idx="0">
                  <c:v>C</c:v>
                </c:pt>
              </c:strCache>
            </c:strRef>
          </c:tx>
          <c:spPr>
            <a:solidFill>
              <a:srgbClr val="A5A5A5"/>
            </a:solidFill>
            <a:ln w="25400">
              <a:noFill/>
            </a:ln>
          </c:spPr>
          <c:invertIfNegative val="0"/>
          <c:cat>
            <c:multiLvlStrRef>
              <c:f>'[Chart in C  Users mntau Documents BEC SAAEA BEC Management Review Report 20180724.doc]Sheet1'!$B$1:$J$2</c:f>
              <c:multiLvlStrCache>
                <c:ptCount val="9"/>
                <c:lvl>
                  <c:pt idx="0">
                    <c:v>NCs</c:v>
                  </c:pt>
                  <c:pt idx="1">
                    <c:v> Optns</c:v>
                  </c:pt>
                  <c:pt idx="2">
                    <c:v>Risks</c:v>
                  </c:pt>
                  <c:pt idx="3">
                    <c:v>NCs</c:v>
                  </c:pt>
                  <c:pt idx="4">
                    <c:v> Optns</c:v>
                  </c:pt>
                  <c:pt idx="5">
                    <c:v>Risks</c:v>
                  </c:pt>
                  <c:pt idx="6">
                    <c:v>NCs</c:v>
                  </c:pt>
                  <c:pt idx="7">
                    <c:v> Optns</c:v>
                  </c:pt>
                  <c:pt idx="8">
                    <c:v>Risks</c:v>
                  </c:pt>
                </c:lvl>
                <c:lvl>
                  <c:pt idx="0">
                    <c:v>2016</c:v>
                  </c:pt>
                  <c:pt idx="3">
                    <c:v>2017</c:v>
                  </c:pt>
                  <c:pt idx="6">
                    <c:v>2018</c:v>
                  </c:pt>
                </c:lvl>
              </c:multiLvlStrCache>
            </c:multiLvlStrRef>
          </c:cat>
          <c:val>
            <c:numRef>
              <c:f>'[Chart in C  Users mntau Documents BEC SAAEA BEC Management Review Report 20180724.doc]Sheet1'!$B$5:$J$5</c:f>
              <c:numCache>
                <c:formatCode>General</c:formatCode>
                <c:ptCount val="9"/>
                <c:pt idx="0">
                  <c:v>16</c:v>
                </c:pt>
                <c:pt idx="1">
                  <c:v>22</c:v>
                </c:pt>
                <c:pt idx="2">
                  <c:v>0</c:v>
                </c:pt>
                <c:pt idx="3">
                  <c:v>26</c:v>
                </c:pt>
                <c:pt idx="4">
                  <c:v>7</c:v>
                </c:pt>
                <c:pt idx="5">
                  <c:v>0</c:v>
                </c:pt>
                <c:pt idx="6">
                  <c:v>3</c:v>
                </c:pt>
                <c:pt idx="7">
                  <c:v>0</c:v>
                </c:pt>
                <c:pt idx="8">
                  <c:v>1</c:v>
                </c:pt>
              </c:numCache>
            </c:numRef>
          </c:val>
        </c:ser>
        <c:ser>
          <c:idx val="3"/>
          <c:order val="3"/>
          <c:tx>
            <c:strRef>
              <c:f>'[Chart in C  Users mntau Documents BEC SAAEA BEC Management Review Report 20180724.doc]Sheet1'!$A$6</c:f>
              <c:strCache>
                <c:ptCount val="1"/>
                <c:pt idx="0">
                  <c:v>D</c:v>
                </c:pt>
              </c:strCache>
            </c:strRef>
          </c:tx>
          <c:spPr>
            <a:solidFill>
              <a:srgbClr val="FFC000"/>
            </a:solidFill>
            <a:ln w="25400">
              <a:noFill/>
            </a:ln>
          </c:spPr>
          <c:invertIfNegative val="0"/>
          <c:cat>
            <c:multiLvlStrRef>
              <c:f>'[Chart in C  Users mntau Documents BEC SAAEA BEC Management Review Report 20180724.doc]Sheet1'!$B$1:$J$2</c:f>
              <c:multiLvlStrCache>
                <c:ptCount val="9"/>
                <c:lvl>
                  <c:pt idx="0">
                    <c:v>NCs</c:v>
                  </c:pt>
                  <c:pt idx="1">
                    <c:v> Optns</c:v>
                  </c:pt>
                  <c:pt idx="2">
                    <c:v>Risks</c:v>
                  </c:pt>
                  <c:pt idx="3">
                    <c:v>NCs</c:v>
                  </c:pt>
                  <c:pt idx="4">
                    <c:v> Optns</c:v>
                  </c:pt>
                  <c:pt idx="5">
                    <c:v>Risks</c:v>
                  </c:pt>
                  <c:pt idx="6">
                    <c:v>NCs</c:v>
                  </c:pt>
                  <c:pt idx="7">
                    <c:v> Optns</c:v>
                  </c:pt>
                  <c:pt idx="8">
                    <c:v>Risks</c:v>
                  </c:pt>
                </c:lvl>
                <c:lvl>
                  <c:pt idx="0">
                    <c:v>2016</c:v>
                  </c:pt>
                  <c:pt idx="3">
                    <c:v>2017</c:v>
                  </c:pt>
                  <c:pt idx="6">
                    <c:v>2018</c:v>
                  </c:pt>
                </c:lvl>
              </c:multiLvlStrCache>
            </c:multiLvlStrRef>
          </c:cat>
          <c:val>
            <c:numRef>
              <c:f>'[Chart in C  Users mntau Documents BEC SAAEA BEC Management Review Report 20180724.doc]Sheet1'!$B$6:$J$6</c:f>
              <c:numCache>
                <c:formatCode>General</c:formatCode>
                <c:ptCount val="9"/>
                <c:pt idx="0">
                  <c:v>25</c:v>
                </c:pt>
                <c:pt idx="1">
                  <c:v>16</c:v>
                </c:pt>
                <c:pt idx="2">
                  <c:v>0</c:v>
                </c:pt>
                <c:pt idx="3">
                  <c:v>8</c:v>
                </c:pt>
                <c:pt idx="4">
                  <c:v>8</c:v>
                </c:pt>
                <c:pt idx="5">
                  <c:v>0</c:v>
                </c:pt>
                <c:pt idx="6">
                  <c:v>9</c:v>
                </c:pt>
                <c:pt idx="7">
                  <c:v>3</c:v>
                </c:pt>
                <c:pt idx="8">
                  <c:v>1</c:v>
                </c:pt>
              </c:numCache>
            </c:numRef>
          </c:val>
        </c:ser>
        <c:ser>
          <c:idx val="4"/>
          <c:order val="4"/>
          <c:tx>
            <c:strRef>
              <c:f>'[Chart in C  Users mntau Documents BEC SAAEA BEC Management Review Report 20180724.doc]Sheet1'!$A$7</c:f>
              <c:strCache>
                <c:ptCount val="1"/>
                <c:pt idx="0">
                  <c:v>E</c:v>
                </c:pt>
              </c:strCache>
            </c:strRef>
          </c:tx>
          <c:spPr>
            <a:solidFill>
              <a:srgbClr val="4472C4"/>
            </a:solidFill>
            <a:ln w="25400">
              <a:noFill/>
            </a:ln>
          </c:spPr>
          <c:invertIfNegative val="0"/>
          <c:cat>
            <c:multiLvlStrRef>
              <c:f>'[Chart in C  Users mntau Documents BEC SAAEA BEC Management Review Report 20180724.doc]Sheet1'!$B$1:$J$2</c:f>
              <c:multiLvlStrCache>
                <c:ptCount val="9"/>
                <c:lvl>
                  <c:pt idx="0">
                    <c:v>NCs</c:v>
                  </c:pt>
                  <c:pt idx="1">
                    <c:v> Optns</c:v>
                  </c:pt>
                  <c:pt idx="2">
                    <c:v>Risks</c:v>
                  </c:pt>
                  <c:pt idx="3">
                    <c:v>NCs</c:v>
                  </c:pt>
                  <c:pt idx="4">
                    <c:v> Optns</c:v>
                  </c:pt>
                  <c:pt idx="5">
                    <c:v>Risks</c:v>
                  </c:pt>
                  <c:pt idx="6">
                    <c:v>NCs</c:v>
                  </c:pt>
                  <c:pt idx="7">
                    <c:v> Optns</c:v>
                  </c:pt>
                  <c:pt idx="8">
                    <c:v>Risks</c:v>
                  </c:pt>
                </c:lvl>
                <c:lvl>
                  <c:pt idx="0">
                    <c:v>2016</c:v>
                  </c:pt>
                  <c:pt idx="3">
                    <c:v>2017</c:v>
                  </c:pt>
                  <c:pt idx="6">
                    <c:v>2018</c:v>
                  </c:pt>
                </c:lvl>
              </c:multiLvlStrCache>
            </c:multiLvlStrRef>
          </c:cat>
          <c:val>
            <c:numRef>
              <c:f>'[Chart in C  Users mntau Documents BEC SAAEA BEC Management Review Report 20180724.doc]Sheet1'!$B$7:$J$7</c:f>
              <c:numCache>
                <c:formatCode>General</c:formatCode>
                <c:ptCount val="9"/>
                <c:pt idx="0">
                  <c:v>2</c:v>
                </c:pt>
                <c:pt idx="1">
                  <c:v>8</c:v>
                </c:pt>
                <c:pt idx="2">
                  <c:v>0</c:v>
                </c:pt>
                <c:pt idx="3">
                  <c:v>3</c:v>
                </c:pt>
                <c:pt idx="4">
                  <c:v>2</c:v>
                </c:pt>
                <c:pt idx="5">
                  <c:v>0</c:v>
                </c:pt>
                <c:pt idx="6">
                  <c:v>0</c:v>
                </c:pt>
                <c:pt idx="7">
                  <c:v>6</c:v>
                </c:pt>
                <c:pt idx="8">
                  <c:v>0</c:v>
                </c:pt>
              </c:numCache>
            </c:numRef>
          </c:val>
        </c:ser>
        <c:ser>
          <c:idx val="5"/>
          <c:order val="5"/>
          <c:tx>
            <c:strRef>
              <c:f>'[Chart in C  Users mntau Documents BEC SAAEA BEC Management Review Report 20180724.doc]Sheet1'!$A$8</c:f>
              <c:strCache>
                <c:ptCount val="1"/>
                <c:pt idx="0">
                  <c:v>F</c:v>
                </c:pt>
              </c:strCache>
            </c:strRef>
          </c:tx>
          <c:spPr>
            <a:solidFill>
              <a:srgbClr val="70AD47"/>
            </a:solidFill>
            <a:ln w="25400">
              <a:noFill/>
            </a:ln>
          </c:spPr>
          <c:invertIfNegative val="0"/>
          <c:cat>
            <c:multiLvlStrRef>
              <c:f>'[Chart in C  Users mntau Documents BEC SAAEA BEC Management Review Report 20180724.doc]Sheet1'!$B$1:$J$2</c:f>
              <c:multiLvlStrCache>
                <c:ptCount val="9"/>
                <c:lvl>
                  <c:pt idx="0">
                    <c:v>NCs</c:v>
                  </c:pt>
                  <c:pt idx="1">
                    <c:v> Optns</c:v>
                  </c:pt>
                  <c:pt idx="2">
                    <c:v>Risks</c:v>
                  </c:pt>
                  <c:pt idx="3">
                    <c:v>NCs</c:v>
                  </c:pt>
                  <c:pt idx="4">
                    <c:v> Optns</c:v>
                  </c:pt>
                  <c:pt idx="5">
                    <c:v>Risks</c:v>
                  </c:pt>
                  <c:pt idx="6">
                    <c:v>NCs</c:v>
                  </c:pt>
                  <c:pt idx="7">
                    <c:v> Optns</c:v>
                  </c:pt>
                  <c:pt idx="8">
                    <c:v>Risks</c:v>
                  </c:pt>
                </c:lvl>
                <c:lvl>
                  <c:pt idx="0">
                    <c:v>2016</c:v>
                  </c:pt>
                  <c:pt idx="3">
                    <c:v>2017</c:v>
                  </c:pt>
                  <c:pt idx="6">
                    <c:v>2018</c:v>
                  </c:pt>
                </c:lvl>
              </c:multiLvlStrCache>
            </c:multiLvlStrRef>
          </c:cat>
          <c:val>
            <c:numRef>
              <c:f>'[Chart in C  Users mntau Documents BEC SAAEA BEC Management Review Report 20180724.doc]Sheet1'!$B$8:$J$8</c:f>
              <c:numCache>
                <c:formatCode>General</c:formatCode>
                <c:ptCount val="9"/>
                <c:pt idx="0">
                  <c:v>19</c:v>
                </c:pt>
                <c:pt idx="1">
                  <c:v>25</c:v>
                </c:pt>
                <c:pt idx="2">
                  <c:v>1</c:v>
                </c:pt>
                <c:pt idx="3">
                  <c:v>6</c:v>
                </c:pt>
                <c:pt idx="4">
                  <c:v>11</c:v>
                </c:pt>
                <c:pt idx="5">
                  <c:v>0</c:v>
                </c:pt>
                <c:pt idx="6">
                  <c:v>13</c:v>
                </c:pt>
                <c:pt idx="7">
                  <c:v>6</c:v>
                </c:pt>
                <c:pt idx="8">
                  <c:v>2</c:v>
                </c:pt>
              </c:numCache>
            </c:numRef>
          </c:val>
        </c:ser>
        <c:ser>
          <c:idx val="6"/>
          <c:order val="6"/>
          <c:tx>
            <c:strRef>
              <c:f>'[Chart in C  Users mntau Documents BEC SAAEA BEC Management Review Report 20180724.doc]Sheet1'!$A$9</c:f>
              <c:strCache>
                <c:ptCount val="1"/>
                <c:pt idx="0">
                  <c:v>G</c:v>
                </c:pt>
              </c:strCache>
            </c:strRef>
          </c:tx>
          <c:spPr>
            <a:solidFill>
              <a:schemeClr val="accent1">
                <a:lumMod val="60000"/>
              </a:schemeClr>
            </a:solidFill>
            <a:ln>
              <a:noFill/>
            </a:ln>
            <a:effectLst/>
          </c:spPr>
          <c:invertIfNegative val="0"/>
          <c:cat>
            <c:multiLvlStrRef>
              <c:f>'[Chart in C  Users mntau Documents BEC SAAEA BEC Management Review Report 20180724.doc]Sheet1'!$B$1:$J$2</c:f>
              <c:multiLvlStrCache>
                <c:ptCount val="9"/>
                <c:lvl>
                  <c:pt idx="0">
                    <c:v>NCs</c:v>
                  </c:pt>
                  <c:pt idx="1">
                    <c:v> Optns</c:v>
                  </c:pt>
                  <c:pt idx="2">
                    <c:v>Risks</c:v>
                  </c:pt>
                  <c:pt idx="3">
                    <c:v>NCs</c:v>
                  </c:pt>
                  <c:pt idx="4">
                    <c:v> Optns</c:v>
                  </c:pt>
                  <c:pt idx="5">
                    <c:v>Risks</c:v>
                  </c:pt>
                  <c:pt idx="6">
                    <c:v>NCs</c:v>
                  </c:pt>
                  <c:pt idx="7">
                    <c:v> Optns</c:v>
                  </c:pt>
                  <c:pt idx="8">
                    <c:v>Risks</c:v>
                  </c:pt>
                </c:lvl>
                <c:lvl>
                  <c:pt idx="0">
                    <c:v>2016</c:v>
                  </c:pt>
                  <c:pt idx="3">
                    <c:v>2017</c:v>
                  </c:pt>
                  <c:pt idx="6">
                    <c:v>2018</c:v>
                  </c:pt>
                </c:lvl>
              </c:multiLvlStrCache>
            </c:multiLvlStrRef>
          </c:cat>
          <c:val>
            <c:numRef>
              <c:f>'[Chart in C  Users mntau Documents BEC SAAEA BEC Management Review Report 20180724.doc]Sheet1'!$B$9:$J$9</c:f>
              <c:numCache>
                <c:formatCode>General</c:formatCode>
                <c:ptCount val="9"/>
                <c:pt idx="0">
                  <c:v>6</c:v>
                </c:pt>
                <c:pt idx="1">
                  <c:v>9</c:v>
                </c:pt>
                <c:pt idx="2">
                  <c:v>1</c:v>
                </c:pt>
                <c:pt idx="3">
                  <c:v>9</c:v>
                </c:pt>
                <c:pt idx="4">
                  <c:v>6</c:v>
                </c:pt>
                <c:pt idx="5">
                  <c:v>3</c:v>
                </c:pt>
                <c:pt idx="6">
                  <c:v>5</c:v>
                </c:pt>
                <c:pt idx="7">
                  <c:v>10</c:v>
                </c:pt>
                <c:pt idx="8">
                  <c:v>7</c:v>
                </c:pt>
              </c:numCache>
            </c:numRef>
          </c:val>
        </c:ser>
        <c:dLbls>
          <c:showLegendKey val="0"/>
          <c:showVal val="0"/>
          <c:showCatName val="0"/>
          <c:showSerName val="0"/>
          <c:showPercent val="0"/>
          <c:showBubbleSize val="0"/>
        </c:dLbls>
        <c:gapWidth val="219"/>
        <c:overlap val="-27"/>
        <c:axId val="-819725696"/>
        <c:axId val="-819724608"/>
      </c:barChart>
      <c:catAx>
        <c:axId val="-819725696"/>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vert="horz"/>
              <a:lstStyle/>
              <a:p>
                <a:pPr>
                  <a:defRPr/>
                </a:pPr>
                <a:r>
                  <a:rPr lang="en-US"/>
                  <a:t>Year</a:t>
                </a:r>
              </a:p>
            </c:rich>
          </c:tx>
          <c:layout>
            <c:manualLayout>
              <c:xMode val="edge"/>
              <c:yMode val="edge"/>
              <c:x val="7.1555519831381892E-2"/>
              <c:y val="0.84524649203768165"/>
            </c:manualLayout>
          </c:layout>
          <c:overlay val="0"/>
          <c:spPr>
            <a:noFill/>
            <a:ln w="25400">
              <a:noFill/>
            </a:ln>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819724608"/>
        <c:crosses val="autoZero"/>
        <c:auto val="1"/>
        <c:lblAlgn val="ctr"/>
        <c:lblOffset val="100"/>
        <c:noMultiLvlLbl val="0"/>
      </c:catAx>
      <c:valAx>
        <c:axId val="-819724608"/>
        <c:scaling>
          <c:orientation val="minMax"/>
        </c:scaling>
        <c:delete val="0"/>
        <c:axPos val="l"/>
        <c:majorGridlines>
          <c:spPr>
            <a:ln w="9525" cap="flat" cmpd="sng" algn="ctr">
              <a:solidFill>
                <a:srgbClr val="7030A0"/>
              </a:solidFill>
              <a:miter lim="800000"/>
            </a:ln>
            <a:effectLst/>
          </c:spPr>
        </c:majorGridlines>
        <c:minorGridlines>
          <c:spPr>
            <a:ln w="9525" cap="flat" cmpd="sng" algn="ctr">
              <a:solidFill>
                <a:schemeClr val="tx1">
                  <a:lumMod val="5000"/>
                  <a:lumOff val="95000"/>
                </a:schemeClr>
              </a:solidFill>
              <a:round/>
            </a:ln>
            <a:effectLst/>
          </c:spPr>
        </c:minorGridlines>
        <c:title>
          <c:tx>
            <c:rich>
              <a:bodyPr rot="-5400000" vert="horz"/>
              <a:lstStyle/>
              <a:p>
                <a:pPr>
                  <a:defRPr/>
                </a:pPr>
                <a:r>
                  <a:rPr lang="en-GB"/>
                  <a:t>Number of Findings</a:t>
                </a:r>
              </a:p>
            </c:rich>
          </c:tx>
          <c:layout/>
          <c:overlay val="0"/>
          <c:spPr>
            <a:noFill/>
            <a:ln w="25400">
              <a:noFill/>
            </a:ln>
          </c:spPr>
        </c:title>
        <c:numFmt formatCode="General" sourceLinked="1"/>
        <c:majorTickMark val="none"/>
        <c:minorTickMark val="none"/>
        <c:tickLblPos val="nextTo"/>
        <c:spPr>
          <a:ln w="6350">
            <a:noFill/>
          </a:ln>
        </c:spPr>
        <c:txPr>
          <a:bodyPr rot="-60000000" vert="horz"/>
          <a:lstStyle/>
          <a:p>
            <a:pPr>
              <a:defRPr/>
            </a:pPr>
            <a:endParaRPr lang="en-US"/>
          </a:p>
        </c:txPr>
        <c:crossAx val="-819725696"/>
        <c:crosses val="autoZero"/>
        <c:crossBetween val="between"/>
      </c:valAx>
      <c:spPr>
        <a:noFill/>
        <a:ln w="25400">
          <a:noFill/>
        </a:ln>
      </c:spPr>
    </c:plotArea>
    <c:legend>
      <c:legendPos val="r"/>
      <c:layout>
        <c:manualLayout>
          <c:xMode val="edge"/>
          <c:yMode val="edge"/>
          <c:x val="0.25138454227874985"/>
          <c:y val="0.92709607945348294"/>
          <c:w val="0.48895224518888103"/>
          <c:h val="6.5573770491803282E-2"/>
        </c:manualLayout>
      </c:layout>
      <c:overlay val="0"/>
      <c:spPr>
        <a:noFill/>
        <a:ln w="25400">
          <a:noFill/>
        </a:ln>
      </c:spPr>
      <c:txPr>
        <a:bodyPr rot="0" vert="horz"/>
        <a:lstStyle/>
        <a:p>
          <a:pPr>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050">
          <a:solidFill>
            <a:sysClr val="windowText" lastClr="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FF3700-E9BC-4C35-8C7F-4A971AC848DA}" type="doc">
      <dgm:prSet loTypeId="urn:microsoft.com/office/officeart/2005/8/layout/process3" loCatId="process" qsTypeId="urn:microsoft.com/office/officeart/2005/8/quickstyle/3d5" qsCatId="3D" csTypeId="urn:microsoft.com/office/officeart/2005/8/colors/accent4_2" csCatId="accent4" phldr="1"/>
      <dgm:spPr/>
      <dgm:t>
        <a:bodyPr/>
        <a:lstStyle/>
        <a:p>
          <a:endParaRPr lang="en-GB"/>
        </a:p>
      </dgm:t>
    </dgm:pt>
    <dgm:pt modelId="{18642E5D-2DA3-464D-B169-6E73416EC381}">
      <dgm:prSet phldrT="[Text]"/>
      <dgm:spPr/>
      <dgm:t>
        <a:bodyPr/>
        <a:lstStyle/>
        <a:p>
          <a:pPr marL="72000"/>
          <a:r>
            <a:rPr lang="en-US" b="1" dirty="0" smtClean="0"/>
            <a:t>2009</a:t>
          </a:r>
          <a:endParaRPr lang="en-GB" b="1" dirty="0"/>
        </a:p>
      </dgm:t>
    </dgm:pt>
    <dgm:pt modelId="{DDA46A0C-AF48-4D11-A9D2-284C8F430225}" type="parTrans" cxnId="{A5CF7DE2-AB2B-44A3-8B94-2DE85B3EC01B}">
      <dgm:prSet/>
      <dgm:spPr/>
      <dgm:t>
        <a:bodyPr/>
        <a:lstStyle/>
        <a:p>
          <a:pPr marL="72000"/>
          <a:endParaRPr lang="en-GB"/>
        </a:p>
      </dgm:t>
    </dgm:pt>
    <dgm:pt modelId="{AE97BA8B-C588-43D4-B5E4-17DA93E7BB27}" type="sibTrans" cxnId="{A5CF7DE2-AB2B-44A3-8B94-2DE85B3EC01B}">
      <dgm:prSet/>
      <dgm:spPr/>
      <dgm:t>
        <a:bodyPr/>
        <a:lstStyle/>
        <a:p>
          <a:pPr marL="72000"/>
          <a:endParaRPr lang="en-GB"/>
        </a:p>
      </dgm:t>
    </dgm:pt>
    <dgm:pt modelId="{00465769-2ACB-40ED-AC4A-85CB9A6E0A87}">
      <dgm:prSet phldrT="[Text]" custT="1"/>
      <dgm:spPr/>
      <dgm:t>
        <a:bodyPr/>
        <a:lstStyle/>
        <a:p>
          <a:pPr marL="72000"/>
          <a:r>
            <a:rPr lang="en-US" sz="1300" b="1" dirty="0" smtClean="0"/>
            <a:t>ISO 9001:2008</a:t>
          </a:r>
          <a:r>
            <a:rPr lang="en-US" sz="1300" dirty="0" smtClean="0"/>
            <a:t> </a:t>
          </a:r>
          <a:r>
            <a:rPr lang="en-US" sz="1300" b="1" dirty="0" smtClean="0"/>
            <a:t>Implementation Project initiated </a:t>
          </a:r>
          <a:endParaRPr lang="en-GB" sz="1300" b="1" dirty="0"/>
        </a:p>
      </dgm:t>
    </dgm:pt>
    <dgm:pt modelId="{CE963707-9121-434E-930E-FA04DB7171D7}" type="parTrans" cxnId="{576DFC63-74A5-4F41-A174-BB1AFFAE7E72}">
      <dgm:prSet/>
      <dgm:spPr/>
      <dgm:t>
        <a:bodyPr/>
        <a:lstStyle/>
        <a:p>
          <a:pPr marL="72000"/>
          <a:endParaRPr lang="en-GB"/>
        </a:p>
      </dgm:t>
    </dgm:pt>
    <dgm:pt modelId="{E4BF6B36-0AEE-4E01-AB54-E9BFB8849EC8}" type="sibTrans" cxnId="{576DFC63-74A5-4F41-A174-BB1AFFAE7E72}">
      <dgm:prSet/>
      <dgm:spPr/>
      <dgm:t>
        <a:bodyPr/>
        <a:lstStyle/>
        <a:p>
          <a:pPr marL="72000"/>
          <a:endParaRPr lang="en-GB"/>
        </a:p>
      </dgm:t>
    </dgm:pt>
    <dgm:pt modelId="{019989C1-9E38-4180-B645-C726395E6381}">
      <dgm:prSet phldrT="[Text]"/>
      <dgm:spPr/>
      <dgm:t>
        <a:bodyPr/>
        <a:lstStyle/>
        <a:p>
          <a:pPr marL="72000"/>
          <a:r>
            <a:rPr lang="en-US" b="1" dirty="0" smtClean="0"/>
            <a:t>Feb 2017</a:t>
          </a:r>
          <a:endParaRPr lang="en-GB" b="1" dirty="0"/>
        </a:p>
      </dgm:t>
    </dgm:pt>
    <dgm:pt modelId="{C1028FDA-C39B-4E99-A894-41A4D79B7F15}" type="parTrans" cxnId="{BFC8B77F-76E0-405C-B6BD-12B6A5D7C256}">
      <dgm:prSet/>
      <dgm:spPr/>
      <dgm:t>
        <a:bodyPr/>
        <a:lstStyle/>
        <a:p>
          <a:pPr marL="72000"/>
          <a:endParaRPr lang="en-GB"/>
        </a:p>
      </dgm:t>
    </dgm:pt>
    <dgm:pt modelId="{BA31E607-511C-4835-ABCF-0933BF32D7FD}" type="sibTrans" cxnId="{BFC8B77F-76E0-405C-B6BD-12B6A5D7C256}">
      <dgm:prSet/>
      <dgm:spPr/>
      <dgm:t>
        <a:bodyPr/>
        <a:lstStyle/>
        <a:p>
          <a:pPr marL="72000"/>
          <a:endParaRPr lang="en-GB"/>
        </a:p>
      </dgm:t>
    </dgm:pt>
    <dgm:pt modelId="{1EC1E0A1-27D3-4E83-B92F-CA0AA2B8416F}">
      <dgm:prSet phldrT="[Text]" custT="1"/>
      <dgm:spPr/>
      <dgm:t>
        <a:bodyPr/>
        <a:lstStyle/>
        <a:p>
          <a:pPr marL="72000"/>
          <a:r>
            <a:rPr lang="en-US" sz="1400" b="1" dirty="0" smtClean="0"/>
            <a:t>BEC Certified to ISO 9001:2008 by Botswana Bureau of Standards</a:t>
          </a:r>
          <a:endParaRPr lang="en-GB" sz="1400" b="1" dirty="0"/>
        </a:p>
      </dgm:t>
    </dgm:pt>
    <dgm:pt modelId="{77B1FEEC-3B70-44D8-8DF5-2AB7B99FEC6A}" type="parTrans" cxnId="{4B6C546A-2048-4627-BAC4-9E49CAAD9401}">
      <dgm:prSet/>
      <dgm:spPr/>
      <dgm:t>
        <a:bodyPr/>
        <a:lstStyle/>
        <a:p>
          <a:pPr marL="72000"/>
          <a:endParaRPr lang="en-GB"/>
        </a:p>
      </dgm:t>
    </dgm:pt>
    <dgm:pt modelId="{049921ED-8251-43A2-8E0B-449600ACCDC1}" type="sibTrans" cxnId="{4B6C546A-2048-4627-BAC4-9E49CAAD9401}">
      <dgm:prSet/>
      <dgm:spPr/>
      <dgm:t>
        <a:bodyPr/>
        <a:lstStyle/>
        <a:p>
          <a:pPr marL="72000"/>
          <a:endParaRPr lang="en-GB"/>
        </a:p>
      </dgm:t>
    </dgm:pt>
    <dgm:pt modelId="{06C1DF99-33D5-4F38-A864-C52B796163F5}">
      <dgm:prSet phldrT="[Text]"/>
      <dgm:spPr/>
      <dgm:t>
        <a:bodyPr/>
        <a:lstStyle/>
        <a:p>
          <a:pPr marL="72000"/>
          <a:r>
            <a:rPr lang="en-US" b="1" dirty="0" smtClean="0"/>
            <a:t>Apr 2017</a:t>
          </a:r>
          <a:endParaRPr lang="en-GB" b="1" dirty="0"/>
        </a:p>
      </dgm:t>
    </dgm:pt>
    <dgm:pt modelId="{687B6AC9-5577-4A15-9917-C7D1B526D460}" type="parTrans" cxnId="{F7C80DEA-15B6-4372-B1EF-822743DF384F}">
      <dgm:prSet/>
      <dgm:spPr/>
      <dgm:t>
        <a:bodyPr/>
        <a:lstStyle/>
        <a:p>
          <a:pPr marL="72000"/>
          <a:endParaRPr lang="en-GB"/>
        </a:p>
      </dgm:t>
    </dgm:pt>
    <dgm:pt modelId="{D03EBB5E-D391-4D34-BE8E-4303961C331E}" type="sibTrans" cxnId="{F7C80DEA-15B6-4372-B1EF-822743DF384F}">
      <dgm:prSet/>
      <dgm:spPr/>
      <dgm:t>
        <a:bodyPr/>
        <a:lstStyle/>
        <a:p>
          <a:pPr marL="72000"/>
          <a:endParaRPr lang="en-GB"/>
        </a:p>
      </dgm:t>
    </dgm:pt>
    <dgm:pt modelId="{16BE5F24-4B57-4AE4-B032-CC274D2B83A2}">
      <dgm:prSet phldrT="[Text]" custT="1"/>
      <dgm:spPr/>
      <dgm:t>
        <a:bodyPr/>
        <a:lstStyle/>
        <a:p>
          <a:pPr marL="72000" indent="-72000"/>
          <a:r>
            <a:rPr lang="en-US" sz="1400" b="1" dirty="0" smtClean="0"/>
            <a:t>ISO 9001:2015 </a:t>
          </a:r>
          <a:r>
            <a:rPr lang="en-US" sz="1300" b="1" dirty="0" smtClean="0"/>
            <a:t>Implementation Project initiated </a:t>
          </a:r>
          <a:endParaRPr lang="en-GB" sz="1300" b="1" dirty="0"/>
        </a:p>
      </dgm:t>
    </dgm:pt>
    <dgm:pt modelId="{FAEB0AC9-43ED-4044-8BBF-222CC112FC7B}" type="parTrans" cxnId="{53C371C7-5BC5-4316-B17A-6C34FE4EF8E6}">
      <dgm:prSet/>
      <dgm:spPr/>
      <dgm:t>
        <a:bodyPr/>
        <a:lstStyle/>
        <a:p>
          <a:pPr marL="72000"/>
          <a:endParaRPr lang="en-GB"/>
        </a:p>
      </dgm:t>
    </dgm:pt>
    <dgm:pt modelId="{5F7CEC59-5B39-439B-9BBF-78A014C7F410}" type="sibTrans" cxnId="{53C371C7-5BC5-4316-B17A-6C34FE4EF8E6}">
      <dgm:prSet/>
      <dgm:spPr/>
      <dgm:t>
        <a:bodyPr/>
        <a:lstStyle/>
        <a:p>
          <a:pPr marL="72000"/>
          <a:endParaRPr lang="en-GB"/>
        </a:p>
      </dgm:t>
    </dgm:pt>
    <dgm:pt modelId="{C47BAD46-C70D-4369-BB21-86988EF388CF}" type="pres">
      <dgm:prSet presAssocID="{16FF3700-E9BC-4C35-8C7F-4A971AC848DA}" presName="linearFlow" presStyleCnt="0">
        <dgm:presLayoutVars>
          <dgm:dir/>
          <dgm:animLvl val="lvl"/>
          <dgm:resizeHandles val="exact"/>
        </dgm:presLayoutVars>
      </dgm:prSet>
      <dgm:spPr/>
      <dgm:t>
        <a:bodyPr/>
        <a:lstStyle/>
        <a:p>
          <a:endParaRPr lang="en-GB"/>
        </a:p>
      </dgm:t>
    </dgm:pt>
    <dgm:pt modelId="{FF92614C-B66F-41B0-B843-758FDEF57DA4}" type="pres">
      <dgm:prSet presAssocID="{18642E5D-2DA3-464D-B169-6E73416EC381}" presName="composite" presStyleCnt="0"/>
      <dgm:spPr/>
    </dgm:pt>
    <dgm:pt modelId="{09BD61B1-2DDD-4D17-9F8E-3E9953F053D0}" type="pres">
      <dgm:prSet presAssocID="{18642E5D-2DA3-464D-B169-6E73416EC381}" presName="parTx" presStyleLbl="node1" presStyleIdx="0" presStyleCnt="3">
        <dgm:presLayoutVars>
          <dgm:chMax val="0"/>
          <dgm:chPref val="0"/>
          <dgm:bulletEnabled val="1"/>
        </dgm:presLayoutVars>
      </dgm:prSet>
      <dgm:spPr/>
      <dgm:t>
        <a:bodyPr/>
        <a:lstStyle/>
        <a:p>
          <a:endParaRPr lang="en-GB"/>
        </a:p>
      </dgm:t>
    </dgm:pt>
    <dgm:pt modelId="{DD9B4D40-44DD-4C0C-82D8-F6E1F71D664A}" type="pres">
      <dgm:prSet presAssocID="{18642E5D-2DA3-464D-B169-6E73416EC381}" presName="parSh" presStyleLbl="node1" presStyleIdx="0" presStyleCnt="3"/>
      <dgm:spPr/>
      <dgm:t>
        <a:bodyPr/>
        <a:lstStyle/>
        <a:p>
          <a:endParaRPr lang="en-GB"/>
        </a:p>
      </dgm:t>
    </dgm:pt>
    <dgm:pt modelId="{10BACD7F-9FC1-45BA-B623-5805439B998F}" type="pres">
      <dgm:prSet presAssocID="{18642E5D-2DA3-464D-B169-6E73416EC381}" presName="desTx" presStyleLbl="fgAcc1" presStyleIdx="0" presStyleCnt="3" custLinFactNeighborX="18956" custLinFactNeighborY="-6235">
        <dgm:presLayoutVars>
          <dgm:bulletEnabled val="1"/>
        </dgm:presLayoutVars>
      </dgm:prSet>
      <dgm:spPr/>
      <dgm:t>
        <a:bodyPr/>
        <a:lstStyle/>
        <a:p>
          <a:endParaRPr lang="en-GB"/>
        </a:p>
      </dgm:t>
    </dgm:pt>
    <dgm:pt modelId="{4D3D0F16-B1C0-43FD-840B-34E0723C0A96}" type="pres">
      <dgm:prSet presAssocID="{AE97BA8B-C588-43D4-B5E4-17DA93E7BB27}" presName="sibTrans" presStyleLbl="sibTrans2D1" presStyleIdx="0" presStyleCnt="2"/>
      <dgm:spPr/>
      <dgm:t>
        <a:bodyPr/>
        <a:lstStyle/>
        <a:p>
          <a:endParaRPr lang="en-GB"/>
        </a:p>
      </dgm:t>
    </dgm:pt>
    <dgm:pt modelId="{CCC54470-7F0D-4BC4-8E6E-DCA08EAA0617}" type="pres">
      <dgm:prSet presAssocID="{AE97BA8B-C588-43D4-B5E4-17DA93E7BB27}" presName="connTx" presStyleLbl="sibTrans2D1" presStyleIdx="0" presStyleCnt="2"/>
      <dgm:spPr/>
      <dgm:t>
        <a:bodyPr/>
        <a:lstStyle/>
        <a:p>
          <a:endParaRPr lang="en-GB"/>
        </a:p>
      </dgm:t>
    </dgm:pt>
    <dgm:pt modelId="{4CAC968B-7BC5-4D61-ACCC-B421B716FAC4}" type="pres">
      <dgm:prSet presAssocID="{019989C1-9E38-4180-B645-C726395E6381}" presName="composite" presStyleCnt="0"/>
      <dgm:spPr/>
    </dgm:pt>
    <dgm:pt modelId="{64FD4422-1ACC-49E1-952D-F1851A6EC8D9}" type="pres">
      <dgm:prSet presAssocID="{019989C1-9E38-4180-B645-C726395E6381}" presName="parTx" presStyleLbl="node1" presStyleIdx="0" presStyleCnt="3">
        <dgm:presLayoutVars>
          <dgm:chMax val="0"/>
          <dgm:chPref val="0"/>
          <dgm:bulletEnabled val="1"/>
        </dgm:presLayoutVars>
      </dgm:prSet>
      <dgm:spPr/>
      <dgm:t>
        <a:bodyPr/>
        <a:lstStyle/>
        <a:p>
          <a:endParaRPr lang="en-GB"/>
        </a:p>
      </dgm:t>
    </dgm:pt>
    <dgm:pt modelId="{654E87ED-A953-4251-93C4-1391BB5C037F}" type="pres">
      <dgm:prSet presAssocID="{019989C1-9E38-4180-B645-C726395E6381}" presName="parSh" presStyleLbl="node1" presStyleIdx="1" presStyleCnt="3"/>
      <dgm:spPr/>
      <dgm:t>
        <a:bodyPr/>
        <a:lstStyle/>
        <a:p>
          <a:endParaRPr lang="en-GB"/>
        </a:p>
      </dgm:t>
    </dgm:pt>
    <dgm:pt modelId="{7EBE44FA-0BDF-41DB-BD3B-2C99B70D4875}" type="pres">
      <dgm:prSet presAssocID="{019989C1-9E38-4180-B645-C726395E6381}" presName="desTx" presStyleLbl="fgAcc1" presStyleIdx="1" presStyleCnt="3" custLinFactNeighborX="2598" custLinFactNeighborY="-11927">
        <dgm:presLayoutVars>
          <dgm:bulletEnabled val="1"/>
        </dgm:presLayoutVars>
      </dgm:prSet>
      <dgm:spPr/>
      <dgm:t>
        <a:bodyPr/>
        <a:lstStyle/>
        <a:p>
          <a:endParaRPr lang="en-GB"/>
        </a:p>
      </dgm:t>
    </dgm:pt>
    <dgm:pt modelId="{6D3624CF-8FED-4691-9099-B3E4EF2D1BBF}" type="pres">
      <dgm:prSet presAssocID="{BA31E607-511C-4835-ABCF-0933BF32D7FD}" presName="sibTrans" presStyleLbl="sibTrans2D1" presStyleIdx="1" presStyleCnt="2"/>
      <dgm:spPr/>
      <dgm:t>
        <a:bodyPr/>
        <a:lstStyle/>
        <a:p>
          <a:endParaRPr lang="en-GB"/>
        </a:p>
      </dgm:t>
    </dgm:pt>
    <dgm:pt modelId="{4194840F-DADE-4C30-A1C9-85D37FAD14F5}" type="pres">
      <dgm:prSet presAssocID="{BA31E607-511C-4835-ABCF-0933BF32D7FD}" presName="connTx" presStyleLbl="sibTrans2D1" presStyleIdx="1" presStyleCnt="2"/>
      <dgm:spPr/>
      <dgm:t>
        <a:bodyPr/>
        <a:lstStyle/>
        <a:p>
          <a:endParaRPr lang="en-GB"/>
        </a:p>
      </dgm:t>
    </dgm:pt>
    <dgm:pt modelId="{B590CE66-A1CF-4A0D-B6F2-2A84D2F3FE36}" type="pres">
      <dgm:prSet presAssocID="{06C1DF99-33D5-4F38-A864-C52B796163F5}" presName="composite" presStyleCnt="0"/>
      <dgm:spPr/>
    </dgm:pt>
    <dgm:pt modelId="{49694F1E-8DB9-46F9-B896-B86556510F7B}" type="pres">
      <dgm:prSet presAssocID="{06C1DF99-33D5-4F38-A864-C52B796163F5}" presName="parTx" presStyleLbl="node1" presStyleIdx="1" presStyleCnt="3">
        <dgm:presLayoutVars>
          <dgm:chMax val="0"/>
          <dgm:chPref val="0"/>
          <dgm:bulletEnabled val="1"/>
        </dgm:presLayoutVars>
      </dgm:prSet>
      <dgm:spPr/>
      <dgm:t>
        <a:bodyPr/>
        <a:lstStyle/>
        <a:p>
          <a:endParaRPr lang="en-GB"/>
        </a:p>
      </dgm:t>
    </dgm:pt>
    <dgm:pt modelId="{4697CEE8-5E75-4D3A-B9C1-DA609DDA0E42}" type="pres">
      <dgm:prSet presAssocID="{06C1DF99-33D5-4F38-A864-C52B796163F5}" presName="parSh" presStyleLbl="node1" presStyleIdx="2" presStyleCnt="3"/>
      <dgm:spPr/>
      <dgm:t>
        <a:bodyPr/>
        <a:lstStyle/>
        <a:p>
          <a:endParaRPr lang="en-GB"/>
        </a:p>
      </dgm:t>
    </dgm:pt>
    <dgm:pt modelId="{3254E651-9277-40AF-A231-DA0AC14D64DB}" type="pres">
      <dgm:prSet presAssocID="{06C1DF99-33D5-4F38-A864-C52B796163F5}" presName="desTx" presStyleLbl="fgAcc1" presStyleIdx="2" presStyleCnt="3" custScaleY="105769" custLinFactNeighborX="220" custLinFactNeighborY="-1587">
        <dgm:presLayoutVars>
          <dgm:bulletEnabled val="1"/>
        </dgm:presLayoutVars>
      </dgm:prSet>
      <dgm:spPr/>
      <dgm:t>
        <a:bodyPr/>
        <a:lstStyle/>
        <a:p>
          <a:endParaRPr lang="en-GB"/>
        </a:p>
      </dgm:t>
    </dgm:pt>
  </dgm:ptLst>
  <dgm:cxnLst>
    <dgm:cxn modelId="{A5CF7DE2-AB2B-44A3-8B94-2DE85B3EC01B}" srcId="{16FF3700-E9BC-4C35-8C7F-4A971AC848DA}" destId="{18642E5D-2DA3-464D-B169-6E73416EC381}" srcOrd="0" destOrd="0" parTransId="{DDA46A0C-AF48-4D11-A9D2-284C8F430225}" sibTransId="{AE97BA8B-C588-43D4-B5E4-17DA93E7BB27}"/>
    <dgm:cxn modelId="{BF913039-060B-401B-9343-0480CAAC8378}" type="presOf" srcId="{00465769-2ACB-40ED-AC4A-85CB9A6E0A87}" destId="{10BACD7F-9FC1-45BA-B623-5805439B998F}" srcOrd="0" destOrd="0" presId="urn:microsoft.com/office/officeart/2005/8/layout/process3"/>
    <dgm:cxn modelId="{53C371C7-5BC5-4316-B17A-6C34FE4EF8E6}" srcId="{06C1DF99-33D5-4F38-A864-C52B796163F5}" destId="{16BE5F24-4B57-4AE4-B032-CC274D2B83A2}" srcOrd="0" destOrd="0" parTransId="{FAEB0AC9-43ED-4044-8BBF-222CC112FC7B}" sibTransId="{5F7CEC59-5B39-439B-9BBF-78A014C7F410}"/>
    <dgm:cxn modelId="{201A83D3-D8C5-4247-BA74-530AA5E39804}" type="presOf" srcId="{06C1DF99-33D5-4F38-A864-C52B796163F5}" destId="{49694F1E-8DB9-46F9-B896-B86556510F7B}" srcOrd="0" destOrd="0" presId="urn:microsoft.com/office/officeart/2005/8/layout/process3"/>
    <dgm:cxn modelId="{257A0ABC-163C-40C3-ACEF-3F72CD3BD8AE}" type="presOf" srcId="{019989C1-9E38-4180-B645-C726395E6381}" destId="{654E87ED-A953-4251-93C4-1391BB5C037F}" srcOrd="1" destOrd="0" presId="urn:microsoft.com/office/officeart/2005/8/layout/process3"/>
    <dgm:cxn modelId="{46BB6AD4-1239-4906-8497-A825E7C91F4A}" type="presOf" srcId="{06C1DF99-33D5-4F38-A864-C52B796163F5}" destId="{4697CEE8-5E75-4D3A-B9C1-DA609DDA0E42}" srcOrd="1" destOrd="0" presId="urn:microsoft.com/office/officeart/2005/8/layout/process3"/>
    <dgm:cxn modelId="{C9BE7E01-62F4-483A-8C89-4D6E5FAC6AA8}" type="presOf" srcId="{18642E5D-2DA3-464D-B169-6E73416EC381}" destId="{DD9B4D40-44DD-4C0C-82D8-F6E1F71D664A}" srcOrd="1" destOrd="0" presId="urn:microsoft.com/office/officeart/2005/8/layout/process3"/>
    <dgm:cxn modelId="{F888C65D-2789-4179-BCAC-33A1C3754E9F}" type="presOf" srcId="{18642E5D-2DA3-464D-B169-6E73416EC381}" destId="{09BD61B1-2DDD-4D17-9F8E-3E9953F053D0}" srcOrd="0" destOrd="0" presId="urn:microsoft.com/office/officeart/2005/8/layout/process3"/>
    <dgm:cxn modelId="{F7C80DEA-15B6-4372-B1EF-822743DF384F}" srcId="{16FF3700-E9BC-4C35-8C7F-4A971AC848DA}" destId="{06C1DF99-33D5-4F38-A864-C52B796163F5}" srcOrd="2" destOrd="0" parTransId="{687B6AC9-5577-4A15-9917-C7D1B526D460}" sibTransId="{D03EBB5E-D391-4D34-BE8E-4303961C331E}"/>
    <dgm:cxn modelId="{BFC8B77F-76E0-405C-B6BD-12B6A5D7C256}" srcId="{16FF3700-E9BC-4C35-8C7F-4A971AC848DA}" destId="{019989C1-9E38-4180-B645-C726395E6381}" srcOrd="1" destOrd="0" parTransId="{C1028FDA-C39B-4E99-A894-41A4D79B7F15}" sibTransId="{BA31E607-511C-4835-ABCF-0933BF32D7FD}"/>
    <dgm:cxn modelId="{576DFC63-74A5-4F41-A174-BB1AFFAE7E72}" srcId="{18642E5D-2DA3-464D-B169-6E73416EC381}" destId="{00465769-2ACB-40ED-AC4A-85CB9A6E0A87}" srcOrd="0" destOrd="0" parTransId="{CE963707-9121-434E-930E-FA04DB7171D7}" sibTransId="{E4BF6B36-0AEE-4E01-AB54-E9BFB8849EC8}"/>
    <dgm:cxn modelId="{C5A82F78-58B5-4763-A4D9-A2037D33E05A}" type="presOf" srcId="{019989C1-9E38-4180-B645-C726395E6381}" destId="{64FD4422-1ACC-49E1-952D-F1851A6EC8D9}" srcOrd="0" destOrd="0" presId="urn:microsoft.com/office/officeart/2005/8/layout/process3"/>
    <dgm:cxn modelId="{81CE5FFC-9B85-4B17-B2F3-75FE57DA123F}" type="presOf" srcId="{BA31E607-511C-4835-ABCF-0933BF32D7FD}" destId="{4194840F-DADE-4C30-A1C9-85D37FAD14F5}" srcOrd="1" destOrd="0" presId="urn:microsoft.com/office/officeart/2005/8/layout/process3"/>
    <dgm:cxn modelId="{3F7DAC4A-EFF5-44E3-BFDF-1C3E968F3DB3}" type="presOf" srcId="{1EC1E0A1-27D3-4E83-B92F-CA0AA2B8416F}" destId="{7EBE44FA-0BDF-41DB-BD3B-2C99B70D4875}" srcOrd="0" destOrd="0" presId="urn:microsoft.com/office/officeart/2005/8/layout/process3"/>
    <dgm:cxn modelId="{C0098EDC-C5BA-4379-BFB4-F78E68471FD7}" type="presOf" srcId="{16BE5F24-4B57-4AE4-B032-CC274D2B83A2}" destId="{3254E651-9277-40AF-A231-DA0AC14D64DB}" srcOrd="0" destOrd="0" presId="urn:microsoft.com/office/officeart/2005/8/layout/process3"/>
    <dgm:cxn modelId="{4B6C546A-2048-4627-BAC4-9E49CAAD9401}" srcId="{019989C1-9E38-4180-B645-C726395E6381}" destId="{1EC1E0A1-27D3-4E83-B92F-CA0AA2B8416F}" srcOrd="0" destOrd="0" parTransId="{77B1FEEC-3B70-44D8-8DF5-2AB7B99FEC6A}" sibTransId="{049921ED-8251-43A2-8E0B-449600ACCDC1}"/>
    <dgm:cxn modelId="{7E75B41E-380E-41F1-8F19-9380FB3C08EB}" type="presOf" srcId="{AE97BA8B-C588-43D4-B5E4-17DA93E7BB27}" destId="{CCC54470-7F0D-4BC4-8E6E-DCA08EAA0617}" srcOrd="1" destOrd="0" presId="urn:microsoft.com/office/officeart/2005/8/layout/process3"/>
    <dgm:cxn modelId="{5978FA26-54C3-4807-8ACB-51837D44C007}" type="presOf" srcId="{16FF3700-E9BC-4C35-8C7F-4A971AC848DA}" destId="{C47BAD46-C70D-4369-BB21-86988EF388CF}" srcOrd="0" destOrd="0" presId="urn:microsoft.com/office/officeart/2005/8/layout/process3"/>
    <dgm:cxn modelId="{4AB18F24-469D-4E04-945E-C1E2D5CD9A8D}" type="presOf" srcId="{BA31E607-511C-4835-ABCF-0933BF32D7FD}" destId="{6D3624CF-8FED-4691-9099-B3E4EF2D1BBF}" srcOrd="0" destOrd="0" presId="urn:microsoft.com/office/officeart/2005/8/layout/process3"/>
    <dgm:cxn modelId="{17487FBF-3FF9-4E24-9C5A-36F99D8C2A7E}" type="presOf" srcId="{AE97BA8B-C588-43D4-B5E4-17DA93E7BB27}" destId="{4D3D0F16-B1C0-43FD-840B-34E0723C0A96}" srcOrd="0" destOrd="0" presId="urn:microsoft.com/office/officeart/2005/8/layout/process3"/>
    <dgm:cxn modelId="{42D786CB-8027-48DD-81B5-F9B012F6E125}" type="presParOf" srcId="{C47BAD46-C70D-4369-BB21-86988EF388CF}" destId="{FF92614C-B66F-41B0-B843-758FDEF57DA4}" srcOrd="0" destOrd="0" presId="urn:microsoft.com/office/officeart/2005/8/layout/process3"/>
    <dgm:cxn modelId="{A0434DB1-9F91-4DBD-B32C-A0CC1B0A7A9B}" type="presParOf" srcId="{FF92614C-B66F-41B0-B843-758FDEF57DA4}" destId="{09BD61B1-2DDD-4D17-9F8E-3E9953F053D0}" srcOrd="0" destOrd="0" presId="urn:microsoft.com/office/officeart/2005/8/layout/process3"/>
    <dgm:cxn modelId="{CF4525AB-1F0B-460A-947A-A44E6BF7D2EF}" type="presParOf" srcId="{FF92614C-B66F-41B0-B843-758FDEF57DA4}" destId="{DD9B4D40-44DD-4C0C-82D8-F6E1F71D664A}" srcOrd="1" destOrd="0" presId="urn:microsoft.com/office/officeart/2005/8/layout/process3"/>
    <dgm:cxn modelId="{497BCC2D-2BCD-4102-8001-90B5CDD911CD}" type="presParOf" srcId="{FF92614C-B66F-41B0-B843-758FDEF57DA4}" destId="{10BACD7F-9FC1-45BA-B623-5805439B998F}" srcOrd="2" destOrd="0" presId="urn:microsoft.com/office/officeart/2005/8/layout/process3"/>
    <dgm:cxn modelId="{4B25161D-6CF4-4686-B748-C4597F399C25}" type="presParOf" srcId="{C47BAD46-C70D-4369-BB21-86988EF388CF}" destId="{4D3D0F16-B1C0-43FD-840B-34E0723C0A96}" srcOrd="1" destOrd="0" presId="urn:microsoft.com/office/officeart/2005/8/layout/process3"/>
    <dgm:cxn modelId="{7AE9FBB8-778B-4840-9214-F3C213DD8B93}" type="presParOf" srcId="{4D3D0F16-B1C0-43FD-840B-34E0723C0A96}" destId="{CCC54470-7F0D-4BC4-8E6E-DCA08EAA0617}" srcOrd="0" destOrd="0" presId="urn:microsoft.com/office/officeart/2005/8/layout/process3"/>
    <dgm:cxn modelId="{911B89F5-3D24-49F5-A88B-48FB5A198B61}" type="presParOf" srcId="{C47BAD46-C70D-4369-BB21-86988EF388CF}" destId="{4CAC968B-7BC5-4D61-ACCC-B421B716FAC4}" srcOrd="2" destOrd="0" presId="urn:microsoft.com/office/officeart/2005/8/layout/process3"/>
    <dgm:cxn modelId="{65CE420D-2B02-4424-835A-3BBCBB2D6B7F}" type="presParOf" srcId="{4CAC968B-7BC5-4D61-ACCC-B421B716FAC4}" destId="{64FD4422-1ACC-49E1-952D-F1851A6EC8D9}" srcOrd="0" destOrd="0" presId="urn:microsoft.com/office/officeart/2005/8/layout/process3"/>
    <dgm:cxn modelId="{BF80BB0B-649A-499D-8BB8-C91925DB779C}" type="presParOf" srcId="{4CAC968B-7BC5-4D61-ACCC-B421B716FAC4}" destId="{654E87ED-A953-4251-93C4-1391BB5C037F}" srcOrd="1" destOrd="0" presId="urn:microsoft.com/office/officeart/2005/8/layout/process3"/>
    <dgm:cxn modelId="{A88B0048-C0A9-46B4-BA2F-ABBE687D4F42}" type="presParOf" srcId="{4CAC968B-7BC5-4D61-ACCC-B421B716FAC4}" destId="{7EBE44FA-0BDF-41DB-BD3B-2C99B70D4875}" srcOrd="2" destOrd="0" presId="urn:microsoft.com/office/officeart/2005/8/layout/process3"/>
    <dgm:cxn modelId="{D47E8D90-F379-456B-B591-D4320D6DD9D9}" type="presParOf" srcId="{C47BAD46-C70D-4369-BB21-86988EF388CF}" destId="{6D3624CF-8FED-4691-9099-B3E4EF2D1BBF}" srcOrd="3" destOrd="0" presId="urn:microsoft.com/office/officeart/2005/8/layout/process3"/>
    <dgm:cxn modelId="{C589E2D7-3706-46F7-B559-8ECD0D0D2D2E}" type="presParOf" srcId="{6D3624CF-8FED-4691-9099-B3E4EF2D1BBF}" destId="{4194840F-DADE-4C30-A1C9-85D37FAD14F5}" srcOrd="0" destOrd="0" presId="urn:microsoft.com/office/officeart/2005/8/layout/process3"/>
    <dgm:cxn modelId="{24205C71-9FE4-4EDC-869C-2CE4C661254D}" type="presParOf" srcId="{C47BAD46-C70D-4369-BB21-86988EF388CF}" destId="{B590CE66-A1CF-4A0D-B6F2-2A84D2F3FE36}" srcOrd="4" destOrd="0" presId="urn:microsoft.com/office/officeart/2005/8/layout/process3"/>
    <dgm:cxn modelId="{C8AAD98D-1155-4107-8D72-3B335AEE10D1}" type="presParOf" srcId="{B590CE66-A1CF-4A0D-B6F2-2A84D2F3FE36}" destId="{49694F1E-8DB9-46F9-B896-B86556510F7B}" srcOrd="0" destOrd="0" presId="urn:microsoft.com/office/officeart/2005/8/layout/process3"/>
    <dgm:cxn modelId="{00AA292D-0CCB-41A0-A697-80462AE2F45E}" type="presParOf" srcId="{B590CE66-A1CF-4A0D-B6F2-2A84D2F3FE36}" destId="{4697CEE8-5E75-4D3A-B9C1-DA609DDA0E42}" srcOrd="1" destOrd="0" presId="urn:microsoft.com/office/officeart/2005/8/layout/process3"/>
    <dgm:cxn modelId="{B8232B34-E054-4AEA-86A7-F08A2E76D970}" type="presParOf" srcId="{B590CE66-A1CF-4A0D-B6F2-2A84D2F3FE36}" destId="{3254E651-9277-40AF-A231-DA0AC14D64DB}"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9B4D40-44DD-4C0C-82D8-F6E1F71D664A}">
      <dsp:nvSpPr>
        <dsp:cNvPr id="0" name=""/>
        <dsp:cNvSpPr/>
      </dsp:nvSpPr>
      <dsp:spPr>
        <a:xfrm>
          <a:off x="3803" y="1329199"/>
          <a:ext cx="1729309" cy="1036799"/>
        </a:xfrm>
        <a:prstGeom prst="roundRect">
          <a:avLst>
            <a:gd name="adj" fmla="val 10000"/>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70688" tIns="170688" rIns="170688" bIns="91440" numCol="1" spcCol="1270" anchor="t" anchorCtr="0">
          <a:noAutofit/>
        </a:bodyPr>
        <a:lstStyle/>
        <a:p>
          <a:pPr marL="72000" lvl="0" algn="l" defTabSz="1066800">
            <a:lnSpc>
              <a:spcPct val="90000"/>
            </a:lnSpc>
            <a:spcBef>
              <a:spcPct val="0"/>
            </a:spcBef>
            <a:spcAft>
              <a:spcPct val="35000"/>
            </a:spcAft>
          </a:pPr>
          <a:r>
            <a:rPr lang="en-US" sz="2400" b="1" kern="1200" dirty="0" smtClean="0"/>
            <a:t>2009</a:t>
          </a:r>
          <a:endParaRPr lang="en-GB" sz="2400" b="1" kern="1200" dirty="0"/>
        </a:p>
      </dsp:txBody>
      <dsp:txXfrm>
        <a:off x="3803" y="1329199"/>
        <a:ext cx="1729309" cy="691200"/>
      </dsp:txXfrm>
    </dsp:sp>
    <dsp:sp modelId="{10BACD7F-9FC1-45BA-B623-5805439B998F}">
      <dsp:nvSpPr>
        <dsp:cNvPr id="0" name=""/>
        <dsp:cNvSpPr/>
      </dsp:nvSpPr>
      <dsp:spPr>
        <a:xfrm>
          <a:off x="685807" y="1931513"/>
          <a:ext cx="1729309" cy="1425600"/>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72000" lvl="1" indent="-114300" algn="l" defTabSz="577850">
            <a:lnSpc>
              <a:spcPct val="90000"/>
            </a:lnSpc>
            <a:spcBef>
              <a:spcPct val="0"/>
            </a:spcBef>
            <a:spcAft>
              <a:spcPct val="15000"/>
            </a:spcAft>
            <a:buChar char="••"/>
          </a:pPr>
          <a:r>
            <a:rPr lang="en-US" sz="1300" b="1" kern="1200" dirty="0" smtClean="0"/>
            <a:t>ISO 9001:2008</a:t>
          </a:r>
          <a:r>
            <a:rPr lang="en-US" sz="1300" kern="1200" dirty="0" smtClean="0"/>
            <a:t> </a:t>
          </a:r>
          <a:r>
            <a:rPr lang="en-US" sz="1300" b="1" kern="1200" dirty="0" smtClean="0"/>
            <a:t>Implementation Project initiated </a:t>
          </a:r>
          <a:endParaRPr lang="en-GB" sz="1300" b="1" kern="1200" dirty="0"/>
        </a:p>
      </dsp:txBody>
      <dsp:txXfrm>
        <a:off x="727561" y="1973267"/>
        <a:ext cx="1645801" cy="1342092"/>
      </dsp:txXfrm>
    </dsp:sp>
    <dsp:sp modelId="{4D3D0F16-B1C0-43FD-840B-34E0723C0A96}">
      <dsp:nvSpPr>
        <dsp:cNvPr id="0" name=""/>
        <dsp:cNvSpPr/>
      </dsp:nvSpPr>
      <dsp:spPr>
        <a:xfrm>
          <a:off x="1995269" y="1459525"/>
          <a:ext cx="555773" cy="430548"/>
        </a:xfrm>
        <a:prstGeom prst="rightArrow">
          <a:avLst>
            <a:gd name="adj1" fmla="val 60000"/>
            <a:gd name="adj2" fmla="val 50000"/>
          </a:avLst>
        </a:prstGeom>
        <a:solidFill>
          <a:schemeClr val="accent4">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72000" lvl="0" algn="ctr" defTabSz="844550">
            <a:lnSpc>
              <a:spcPct val="90000"/>
            </a:lnSpc>
            <a:spcBef>
              <a:spcPct val="0"/>
            </a:spcBef>
            <a:spcAft>
              <a:spcPct val="35000"/>
            </a:spcAft>
          </a:pPr>
          <a:endParaRPr lang="en-GB" sz="1900" kern="1200"/>
        </a:p>
      </dsp:txBody>
      <dsp:txXfrm>
        <a:off x="1995269" y="1545635"/>
        <a:ext cx="426609" cy="258328"/>
      </dsp:txXfrm>
    </dsp:sp>
    <dsp:sp modelId="{654E87ED-A953-4251-93C4-1391BB5C037F}">
      <dsp:nvSpPr>
        <dsp:cNvPr id="0" name=""/>
        <dsp:cNvSpPr/>
      </dsp:nvSpPr>
      <dsp:spPr>
        <a:xfrm>
          <a:off x="2781741" y="1329199"/>
          <a:ext cx="1729309" cy="1036799"/>
        </a:xfrm>
        <a:prstGeom prst="roundRect">
          <a:avLst>
            <a:gd name="adj" fmla="val 10000"/>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70688" tIns="170688" rIns="170688" bIns="91440" numCol="1" spcCol="1270" anchor="t" anchorCtr="0">
          <a:noAutofit/>
        </a:bodyPr>
        <a:lstStyle/>
        <a:p>
          <a:pPr marL="72000" lvl="0" algn="l" defTabSz="1066800">
            <a:lnSpc>
              <a:spcPct val="90000"/>
            </a:lnSpc>
            <a:spcBef>
              <a:spcPct val="0"/>
            </a:spcBef>
            <a:spcAft>
              <a:spcPct val="35000"/>
            </a:spcAft>
          </a:pPr>
          <a:r>
            <a:rPr lang="en-US" sz="2400" b="1" kern="1200" dirty="0" smtClean="0"/>
            <a:t>Feb 2017</a:t>
          </a:r>
          <a:endParaRPr lang="en-GB" sz="2400" b="1" kern="1200" dirty="0"/>
        </a:p>
      </dsp:txBody>
      <dsp:txXfrm>
        <a:off x="2781741" y="1329199"/>
        <a:ext cx="1729309" cy="691200"/>
      </dsp:txXfrm>
    </dsp:sp>
    <dsp:sp modelId="{7EBE44FA-0BDF-41DB-BD3B-2C99B70D4875}">
      <dsp:nvSpPr>
        <dsp:cNvPr id="0" name=""/>
        <dsp:cNvSpPr/>
      </dsp:nvSpPr>
      <dsp:spPr>
        <a:xfrm>
          <a:off x="3180864" y="1850368"/>
          <a:ext cx="1729309" cy="1425600"/>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72000" lvl="1" indent="-114300" algn="l" defTabSz="622300">
            <a:lnSpc>
              <a:spcPct val="90000"/>
            </a:lnSpc>
            <a:spcBef>
              <a:spcPct val="0"/>
            </a:spcBef>
            <a:spcAft>
              <a:spcPct val="15000"/>
            </a:spcAft>
            <a:buChar char="••"/>
          </a:pPr>
          <a:r>
            <a:rPr lang="en-US" sz="1400" b="1" kern="1200" dirty="0" smtClean="0"/>
            <a:t>BEC Certified to ISO 9001:2008 by Botswana Bureau of Standards</a:t>
          </a:r>
          <a:endParaRPr lang="en-GB" sz="1400" b="1" kern="1200" dirty="0"/>
        </a:p>
      </dsp:txBody>
      <dsp:txXfrm>
        <a:off x="3222618" y="1892122"/>
        <a:ext cx="1645801" cy="1342092"/>
      </dsp:txXfrm>
    </dsp:sp>
    <dsp:sp modelId="{6D3624CF-8FED-4691-9099-B3E4EF2D1BBF}">
      <dsp:nvSpPr>
        <dsp:cNvPr id="0" name=""/>
        <dsp:cNvSpPr/>
      </dsp:nvSpPr>
      <dsp:spPr>
        <a:xfrm rot="21574556">
          <a:off x="4773200" y="1449129"/>
          <a:ext cx="555788" cy="430548"/>
        </a:xfrm>
        <a:prstGeom prst="rightArrow">
          <a:avLst>
            <a:gd name="adj1" fmla="val 60000"/>
            <a:gd name="adj2" fmla="val 50000"/>
          </a:avLst>
        </a:prstGeom>
        <a:solidFill>
          <a:schemeClr val="accent4">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72000" lvl="0" algn="ctr" defTabSz="844550">
            <a:lnSpc>
              <a:spcPct val="90000"/>
            </a:lnSpc>
            <a:spcBef>
              <a:spcPct val="0"/>
            </a:spcBef>
            <a:spcAft>
              <a:spcPct val="35000"/>
            </a:spcAft>
          </a:pPr>
          <a:endParaRPr lang="en-GB" sz="1900" kern="1200"/>
        </a:p>
      </dsp:txBody>
      <dsp:txXfrm>
        <a:off x="4773202" y="1535717"/>
        <a:ext cx="426624" cy="258328"/>
      </dsp:txXfrm>
    </dsp:sp>
    <dsp:sp modelId="{4697CEE8-5E75-4D3A-B9C1-DA609DDA0E42}">
      <dsp:nvSpPr>
        <dsp:cNvPr id="0" name=""/>
        <dsp:cNvSpPr/>
      </dsp:nvSpPr>
      <dsp:spPr>
        <a:xfrm>
          <a:off x="5559679" y="1308639"/>
          <a:ext cx="1729309" cy="1036799"/>
        </a:xfrm>
        <a:prstGeom prst="roundRect">
          <a:avLst>
            <a:gd name="adj" fmla="val 10000"/>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70688" tIns="170688" rIns="170688" bIns="91440" numCol="1" spcCol="1270" anchor="t" anchorCtr="0">
          <a:noAutofit/>
        </a:bodyPr>
        <a:lstStyle/>
        <a:p>
          <a:pPr marL="72000" lvl="0" algn="l" defTabSz="1066800">
            <a:lnSpc>
              <a:spcPct val="90000"/>
            </a:lnSpc>
            <a:spcBef>
              <a:spcPct val="0"/>
            </a:spcBef>
            <a:spcAft>
              <a:spcPct val="35000"/>
            </a:spcAft>
          </a:pPr>
          <a:r>
            <a:rPr lang="en-US" sz="2400" b="1" kern="1200" dirty="0" smtClean="0"/>
            <a:t>Apr 2017</a:t>
          </a:r>
          <a:endParaRPr lang="en-GB" sz="2400" b="1" kern="1200" dirty="0"/>
        </a:p>
      </dsp:txBody>
      <dsp:txXfrm>
        <a:off x="5559679" y="1308639"/>
        <a:ext cx="1729309" cy="691200"/>
      </dsp:txXfrm>
    </dsp:sp>
    <dsp:sp modelId="{3254E651-9277-40AF-A231-DA0AC14D64DB}">
      <dsp:nvSpPr>
        <dsp:cNvPr id="0" name=""/>
        <dsp:cNvSpPr/>
      </dsp:nvSpPr>
      <dsp:spPr>
        <a:xfrm>
          <a:off x="5917678" y="1936093"/>
          <a:ext cx="1729309" cy="1507842"/>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72000" lvl="1" indent="-72000" algn="l" defTabSz="622300">
            <a:lnSpc>
              <a:spcPct val="90000"/>
            </a:lnSpc>
            <a:spcBef>
              <a:spcPct val="0"/>
            </a:spcBef>
            <a:spcAft>
              <a:spcPct val="15000"/>
            </a:spcAft>
            <a:buChar char="••"/>
          </a:pPr>
          <a:r>
            <a:rPr lang="en-US" sz="1400" b="1" kern="1200" dirty="0" smtClean="0"/>
            <a:t>ISO 9001:2015 </a:t>
          </a:r>
          <a:r>
            <a:rPr lang="en-US" sz="1300" b="1" kern="1200" dirty="0" smtClean="0"/>
            <a:t>Implementation Project initiated </a:t>
          </a:r>
          <a:endParaRPr lang="en-GB" sz="1300" b="1" kern="1200" dirty="0"/>
        </a:p>
      </dsp:txBody>
      <dsp:txXfrm>
        <a:off x="5961841" y="1980256"/>
        <a:ext cx="1640983" cy="1419516"/>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2" y="1"/>
            <a:ext cx="4300994" cy="340210"/>
          </a:xfrm>
          <a:prstGeom prst="rect">
            <a:avLst/>
          </a:prstGeom>
          <a:noFill/>
          <a:ln w="9525">
            <a:noFill/>
            <a:miter lim="800000"/>
            <a:headEnd/>
            <a:tailEnd/>
          </a:ln>
          <a:effectLst/>
        </p:spPr>
        <p:txBody>
          <a:bodyPr vert="horz" wrap="square" lIns="91641" tIns="45821" rIns="91641" bIns="45821" numCol="1" anchor="t" anchorCtr="0" compatLnSpc="1">
            <a:prstTxWarp prst="textNoShape">
              <a:avLst/>
            </a:prstTxWarp>
          </a:bodyPr>
          <a:lstStyle>
            <a:lvl1pPr eaLnBrk="1" hangingPunct="1">
              <a:defRPr sz="1200">
                <a:latin typeface="Times New Roman" pitchFamily="18" charset="0"/>
                <a:cs typeface="+mn-cs"/>
              </a:defRPr>
            </a:lvl1pPr>
          </a:lstStyle>
          <a:p>
            <a:pPr>
              <a:defRPr/>
            </a:pPr>
            <a:endParaRPr lang="en-GB"/>
          </a:p>
        </p:txBody>
      </p:sp>
      <p:sp>
        <p:nvSpPr>
          <p:cNvPr id="31747" name="Rectangle 3"/>
          <p:cNvSpPr>
            <a:spLocks noGrp="1" noChangeArrowheads="1"/>
          </p:cNvSpPr>
          <p:nvPr>
            <p:ph type="dt" sz="quarter" idx="1"/>
          </p:nvPr>
        </p:nvSpPr>
        <p:spPr bwMode="auto">
          <a:xfrm>
            <a:off x="5627235" y="1"/>
            <a:ext cx="4300993" cy="340210"/>
          </a:xfrm>
          <a:prstGeom prst="rect">
            <a:avLst/>
          </a:prstGeom>
          <a:noFill/>
          <a:ln w="9525">
            <a:noFill/>
            <a:miter lim="800000"/>
            <a:headEnd/>
            <a:tailEnd/>
          </a:ln>
          <a:effectLst/>
        </p:spPr>
        <p:txBody>
          <a:bodyPr vert="horz" wrap="square" lIns="91641" tIns="45821" rIns="91641" bIns="45821" numCol="1" anchor="t" anchorCtr="0" compatLnSpc="1">
            <a:prstTxWarp prst="textNoShape">
              <a:avLst/>
            </a:prstTxWarp>
          </a:bodyPr>
          <a:lstStyle>
            <a:lvl1pPr algn="r" eaLnBrk="1" hangingPunct="1">
              <a:defRPr sz="1200">
                <a:latin typeface="Times New Roman" pitchFamily="18" charset="0"/>
                <a:cs typeface="+mn-cs"/>
              </a:defRPr>
            </a:lvl1pPr>
          </a:lstStyle>
          <a:p>
            <a:pPr>
              <a:defRPr/>
            </a:pPr>
            <a:endParaRPr lang="en-GB"/>
          </a:p>
        </p:txBody>
      </p:sp>
      <p:sp>
        <p:nvSpPr>
          <p:cNvPr id="31748" name="Rectangle 4"/>
          <p:cNvSpPr>
            <a:spLocks noGrp="1" noChangeArrowheads="1"/>
          </p:cNvSpPr>
          <p:nvPr>
            <p:ph type="ftr" sz="quarter" idx="2"/>
          </p:nvPr>
        </p:nvSpPr>
        <p:spPr bwMode="auto">
          <a:xfrm>
            <a:off x="2" y="6457467"/>
            <a:ext cx="4300994" cy="340209"/>
          </a:xfrm>
          <a:prstGeom prst="rect">
            <a:avLst/>
          </a:prstGeom>
          <a:noFill/>
          <a:ln w="9525">
            <a:noFill/>
            <a:miter lim="800000"/>
            <a:headEnd/>
            <a:tailEnd/>
          </a:ln>
          <a:effectLst/>
        </p:spPr>
        <p:txBody>
          <a:bodyPr vert="horz" wrap="square" lIns="91641" tIns="45821" rIns="91641" bIns="45821" numCol="1" anchor="b" anchorCtr="0" compatLnSpc="1">
            <a:prstTxWarp prst="textNoShape">
              <a:avLst/>
            </a:prstTxWarp>
          </a:bodyPr>
          <a:lstStyle>
            <a:lvl1pPr eaLnBrk="1" hangingPunct="1">
              <a:defRPr sz="1200">
                <a:latin typeface="Times New Roman" pitchFamily="18" charset="0"/>
                <a:cs typeface="+mn-cs"/>
              </a:defRPr>
            </a:lvl1pPr>
          </a:lstStyle>
          <a:p>
            <a:pPr>
              <a:defRPr/>
            </a:pPr>
            <a:endParaRPr lang="en-GB"/>
          </a:p>
        </p:txBody>
      </p:sp>
      <p:sp>
        <p:nvSpPr>
          <p:cNvPr id="31749" name="Rectangle 5"/>
          <p:cNvSpPr>
            <a:spLocks noGrp="1" noChangeArrowheads="1"/>
          </p:cNvSpPr>
          <p:nvPr>
            <p:ph type="sldNum" sz="quarter" idx="3"/>
          </p:nvPr>
        </p:nvSpPr>
        <p:spPr bwMode="auto">
          <a:xfrm>
            <a:off x="5627235" y="6457467"/>
            <a:ext cx="4300993" cy="340209"/>
          </a:xfrm>
          <a:prstGeom prst="rect">
            <a:avLst/>
          </a:prstGeom>
          <a:noFill/>
          <a:ln w="9525">
            <a:noFill/>
            <a:miter lim="800000"/>
            <a:headEnd/>
            <a:tailEnd/>
          </a:ln>
          <a:effectLst/>
        </p:spPr>
        <p:txBody>
          <a:bodyPr vert="horz" wrap="square" lIns="91641" tIns="45821" rIns="91641" bIns="45821" numCol="1" anchor="b" anchorCtr="0" compatLnSpc="1">
            <a:prstTxWarp prst="textNoShape">
              <a:avLst/>
            </a:prstTxWarp>
          </a:bodyPr>
          <a:lstStyle>
            <a:lvl1pPr algn="r" eaLnBrk="1" hangingPunct="1">
              <a:defRPr sz="1200">
                <a:latin typeface="Times New Roman" pitchFamily="18" charset="0"/>
                <a:cs typeface="+mn-cs"/>
              </a:defRPr>
            </a:lvl1pPr>
          </a:lstStyle>
          <a:p>
            <a:pPr>
              <a:defRPr/>
            </a:pPr>
            <a:fld id="{B7E320F4-3241-4910-A71E-1E7FF78990DA}" type="slidenum">
              <a:rPr lang="en-GB"/>
              <a:pPr>
                <a:defRPr/>
              </a:pPr>
              <a:t>‹#›</a:t>
            </a:fld>
            <a:endParaRPr lang="en-GB"/>
          </a:p>
        </p:txBody>
      </p:sp>
    </p:spTree>
    <p:extLst>
      <p:ext uri="{BB962C8B-B14F-4D97-AF65-F5344CB8AC3E}">
        <p14:creationId xmlns:p14="http://schemas.microsoft.com/office/powerpoint/2010/main" val="34314136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2" y="1"/>
            <a:ext cx="4300994" cy="340210"/>
          </a:xfrm>
          <a:prstGeom prst="rect">
            <a:avLst/>
          </a:prstGeom>
          <a:noFill/>
          <a:ln w="9525">
            <a:noFill/>
            <a:miter lim="800000"/>
            <a:headEnd/>
            <a:tailEnd/>
          </a:ln>
          <a:effectLst/>
        </p:spPr>
        <p:txBody>
          <a:bodyPr vert="horz" wrap="square" lIns="91641" tIns="45821" rIns="91641" bIns="45821" numCol="1" anchor="t" anchorCtr="0" compatLnSpc="1">
            <a:prstTxWarp prst="textNoShape">
              <a:avLst/>
            </a:prstTxWarp>
          </a:bodyPr>
          <a:lstStyle>
            <a:lvl1pPr eaLnBrk="1" hangingPunct="1">
              <a:defRPr sz="1200">
                <a:latin typeface="Times New Roman" pitchFamily="18" charset="0"/>
                <a:cs typeface="+mn-cs"/>
              </a:defRPr>
            </a:lvl1pPr>
          </a:lstStyle>
          <a:p>
            <a:pPr>
              <a:defRPr/>
            </a:pPr>
            <a:endParaRPr lang="en-GB"/>
          </a:p>
        </p:txBody>
      </p:sp>
      <p:sp>
        <p:nvSpPr>
          <p:cNvPr id="21507" name="Rectangle 3"/>
          <p:cNvSpPr>
            <a:spLocks noGrp="1" noChangeArrowheads="1"/>
          </p:cNvSpPr>
          <p:nvPr>
            <p:ph type="dt" idx="1"/>
          </p:nvPr>
        </p:nvSpPr>
        <p:spPr bwMode="auto">
          <a:xfrm>
            <a:off x="5627235" y="1"/>
            <a:ext cx="4300993" cy="340210"/>
          </a:xfrm>
          <a:prstGeom prst="rect">
            <a:avLst/>
          </a:prstGeom>
          <a:noFill/>
          <a:ln w="9525">
            <a:noFill/>
            <a:miter lim="800000"/>
            <a:headEnd/>
            <a:tailEnd/>
          </a:ln>
          <a:effectLst/>
        </p:spPr>
        <p:txBody>
          <a:bodyPr vert="horz" wrap="square" lIns="91641" tIns="45821" rIns="91641" bIns="45821" numCol="1" anchor="t" anchorCtr="0" compatLnSpc="1">
            <a:prstTxWarp prst="textNoShape">
              <a:avLst/>
            </a:prstTxWarp>
          </a:bodyPr>
          <a:lstStyle>
            <a:lvl1pPr algn="r" eaLnBrk="1" hangingPunct="1">
              <a:defRPr sz="1200">
                <a:latin typeface="Times New Roman" pitchFamily="18" charset="0"/>
                <a:cs typeface="+mn-cs"/>
              </a:defRPr>
            </a:lvl1pPr>
          </a:lstStyle>
          <a:p>
            <a:pPr>
              <a:defRPr/>
            </a:pPr>
            <a:endParaRPr lang="en-GB"/>
          </a:p>
        </p:txBody>
      </p:sp>
      <p:sp>
        <p:nvSpPr>
          <p:cNvPr id="20484" name="Rectangle 4"/>
          <p:cNvSpPr>
            <a:spLocks noGrp="1" noRot="1" noChangeAspect="1" noChangeArrowheads="1" noTextEdit="1"/>
          </p:cNvSpPr>
          <p:nvPr>
            <p:ph type="sldImg" idx="2"/>
          </p:nvPr>
        </p:nvSpPr>
        <p:spPr bwMode="auto">
          <a:xfrm>
            <a:off x="3263900" y="509588"/>
            <a:ext cx="3400425" cy="2549525"/>
          </a:xfrm>
          <a:prstGeom prst="rect">
            <a:avLst/>
          </a:prstGeom>
          <a:noFill/>
          <a:ln w="9525">
            <a:solidFill>
              <a:srgbClr val="000000"/>
            </a:solidFill>
            <a:miter lim="800000"/>
            <a:headEnd/>
            <a:tailEnd/>
          </a:ln>
        </p:spPr>
      </p:sp>
      <p:sp>
        <p:nvSpPr>
          <p:cNvPr id="21509" name="Rectangle 5"/>
          <p:cNvSpPr>
            <a:spLocks noGrp="1" noChangeArrowheads="1"/>
          </p:cNvSpPr>
          <p:nvPr>
            <p:ph type="body" sz="quarter" idx="3"/>
          </p:nvPr>
        </p:nvSpPr>
        <p:spPr bwMode="auto">
          <a:xfrm>
            <a:off x="1323919" y="3229277"/>
            <a:ext cx="7280389" cy="3058628"/>
          </a:xfrm>
          <a:prstGeom prst="rect">
            <a:avLst/>
          </a:prstGeom>
          <a:noFill/>
          <a:ln w="9525">
            <a:noFill/>
            <a:miter lim="800000"/>
            <a:headEnd/>
            <a:tailEnd/>
          </a:ln>
          <a:effectLst/>
        </p:spPr>
        <p:txBody>
          <a:bodyPr vert="horz" wrap="square" lIns="91641" tIns="45821" rIns="91641" bIns="45821"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21510" name="Rectangle 6"/>
          <p:cNvSpPr>
            <a:spLocks noGrp="1" noChangeArrowheads="1"/>
          </p:cNvSpPr>
          <p:nvPr>
            <p:ph type="ftr" sz="quarter" idx="4"/>
          </p:nvPr>
        </p:nvSpPr>
        <p:spPr bwMode="auto">
          <a:xfrm>
            <a:off x="2" y="6457467"/>
            <a:ext cx="4300994" cy="340209"/>
          </a:xfrm>
          <a:prstGeom prst="rect">
            <a:avLst/>
          </a:prstGeom>
          <a:noFill/>
          <a:ln w="9525">
            <a:noFill/>
            <a:miter lim="800000"/>
            <a:headEnd/>
            <a:tailEnd/>
          </a:ln>
          <a:effectLst/>
        </p:spPr>
        <p:txBody>
          <a:bodyPr vert="horz" wrap="square" lIns="91641" tIns="45821" rIns="91641" bIns="45821" numCol="1" anchor="b" anchorCtr="0" compatLnSpc="1">
            <a:prstTxWarp prst="textNoShape">
              <a:avLst/>
            </a:prstTxWarp>
          </a:bodyPr>
          <a:lstStyle>
            <a:lvl1pPr eaLnBrk="1" hangingPunct="1">
              <a:defRPr sz="1200">
                <a:latin typeface="Times New Roman" pitchFamily="18" charset="0"/>
                <a:cs typeface="+mn-cs"/>
              </a:defRPr>
            </a:lvl1pPr>
          </a:lstStyle>
          <a:p>
            <a:pPr>
              <a:defRPr/>
            </a:pPr>
            <a:endParaRPr lang="en-GB"/>
          </a:p>
        </p:txBody>
      </p:sp>
      <p:sp>
        <p:nvSpPr>
          <p:cNvPr id="21511" name="Rectangle 7"/>
          <p:cNvSpPr>
            <a:spLocks noGrp="1" noChangeArrowheads="1"/>
          </p:cNvSpPr>
          <p:nvPr>
            <p:ph type="sldNum" sz="quarter" idx="5"/>
          </p:nvPr>
        </p:nvSpPr>
        <p:spPr bwMode="auto">
          <a:xfrm>
            <a:off x="5627235" y="6457467"/>
            <a:ext cx="4300993" cy="340209"/>
          </a:xfrm>
          <a:prstGeom prst="rect">
            <a:avLst/>
          </a:prstGeom>
          <a:noFill/>
          <a:ln w="9525">
            <a:noFill/>
            <a:miter lim="800000"/>
            <a:headEnd/>
            <a:tailEnd/>
          </a:ln>
          <a:effectLst/>
        </p:spPr>
        <p:txBody>
          <a:bodyPr vert="horz" wrap="square" lIns="91641" tIns="45821" rIns="91641" bIns="45821" numCol="1" anchor="b" anchorCtr="0" compatLnSpc="1">
            <a:prstTxWarp prst="textNoShape">
              <a:avLst/>
            </a:prstTxWarp>
          </a:bodyPr>
          <a:lstStyle>
            <a:lvl1pPr algn="r" eaLnBrk="1" hangingPunct="1">
              <a:defRPr sz="1200">
                <a:latin typeface="Times New Roman" pitchFamily="18" charset="0"/>
                <a:cs typeface="+mn-cs"/>
              </a:defRPr>
            </a:lvl1pPr>
          </a:lstStyle>
          <a:p>
            <a:pPr>
              <a:defRPr/>
            </a:pPr>
            <a:fld id="{93AEB890-51E0-45B7-B2C6-9875C57C86F0}" type="slidenum">
              <a:rPr lang="en-GB"/>
              <a:pPr>
                <a:defRPr/>
              </a:pPr>
              <a:t>‹#›</a:t>
            </a:fld>
            <a:endParaRPr lang="en-GB"/>
          </a:p>
        </p:txBody>
      </p:sp>
    </p:spTree>
    <p:extLst>
      <p:ext uri="{BB962C8B-B14F-4D97-AF65-F5344CB8AC3E}">
        <p14:creationId xmlns:p14="http://schemas.microsoft.com/office/powerpoint/2010/main" val="22650609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p:txBody>
          <a:bodyPr/>
          <a:lstStyle/>
          <a:p>
            <a:pPr>
              <a:defRPr/>
            </a:pPr>
            <a:fld id="{A232B0D2-A7BB-4A1B-86B2-53B9E3782806}" type="slidenum">
              <a:rPr lang="en-GB" smtClean="0"/>
              <a:pPr>
                <a:defRPr/>
              </a:pPr>
              <a:t>2</a:t>
            </a:fld>
            <a:endParaRPr lang="en-GB" smtClean="0"/>
          </a:p>
        </p:txBody>
      </p:sp>
      <p:sp>
        <p:nvSpPr>
          <p:cNvPr id="21507" name="Rectangle 7"/>
          <p:cNvSpPr txBox="1">
            <a:spLocks noGrp="1" noChangeArrowheads="1"/>
          </p:cNvSpPr>
          <p:nvPr/>
        </p:nvSpPr>
        <p:spPr bwMode="auto">
          <a:xfrm>
            <a:off x="5624913" y="6456379"/>
            <a:ext cx="4300994" cy="340210"/>
          </a:xfrm>
          <a:prstGeom prst="rect">
            <a:avLst/>
          </a:prstGeom>
          <a:noFill/>
          <a:ln w="9525">
            <a:noFill/>
            <a:miter lim="800000"/>
            <a:headEnd/>
            <a:tailEnd/>
          </a:ln>
        </p:spPr>
        <p:txBody>
          <a:bodyPr lIns="91641" tIns="45821" rIns="91641" bIns="45821" anchor="b"/>
          <a:lstStyle/>
          <a:p>
            <a:pPr algn="r"/>
            <a:fld id="{D83942AC-A49F-4D69-B921-7F92CE75FCF6}" type="slidenum">
              <a:rPr lang="en-GB" sz="1200"/>
              <a:pPr algn="r"/>
              <a:t>2</a:t>
            </a:fld>
            <a:endParaRPr lang="en-GB" sz="1200"/>
          </a:p>
        </p:txBody>
      </p:sp>
      <p:sp>
        <p:nvSpPr>
          <p:cNvPr id="21508" name="Rectangle 2"/>
          <p:cNvSpPr>
            <a:spLocks noGrp="1" noRot="1" noChangeAspect="1" noChangeArrowheads="1" noTextEdit="1"/>
          </p:cNvSpPr>
          <p:nvPr>
            <p:ph type="sldImg"/>
          </p:nvPr>
        </p:nvSpPr>
        <p:spPr>
          <a:ln/>
        </p:spPr>
      </p:sp>
      <p:sp>
        <p:nvSpPr>
          <p:cNvPr id="21509" name="Rectangle 3"/>
          <p:cNvSpPr>
            <a:spLocks noGrp="1" noChangeArrowheads="1"/>
          </p:cNvSpPr>
          <p:nvPr>
            <p:ph type="body" idx="1"/>
          </p:nvPr>
        </p:nvSpPr>
        <p:spPr>
          <a:xfrm>
            <a:off x="992362" y="3229277"/>
            <a:ext cx="7943508" cy="3058628"/>
          </a:xfrm>
          <a:noFill/>
          <a:ln/>
        </p:spPr>
        <p:txBody>
          <a:bodyPr/>
          <a:lstStyle/>
          <a:p>
            <a:pPr eaLnBrk="1" hangingPunct="1"/>
            <a:endParaRPr lang="en-US" smtClean="0"/>
          </a:p>
        </p:txBody>
      </p:sp>
    </p:spTree>
    <p:extLst>
      <p:ext uri="{BB962C8B-B14F-4D97-AF65-F5344CB8AC3E}">
        <p14:creationId xmlns:p14="http://schemas.microsoft.com/office/powerpoint/2010/main" val="35578329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p:spPr>
        <p:txBody>
          <a:bodyPr/>
          <a:lstStyle/>
          <a:p>
            <a:pPr>
              <a:spcBef>
                <a:spcPct val="0"/>
              </a:spcBef>
            </a:pPr>
            <a:endParaRPr lang="en-ZA" smtClean="0"/>
          </a:p>
        </p:txBody>
      </p:sp>
      <p:sp>
        <p:nvSpPr>
          <p:cNvPr id="8196" name="Slide Number Placeholder 3"/>
          <p:cNvSpPr>
            <a:spLocks noGrp="1"/>
          </p:cNvSpPr>
          <p:nvPr>
            <p:ph type="sldNum" sz="quarter" idx="5"/>
          </p:nvPr>
        </p:nvSpPr>
        <p:spPr/>
        <p:txBody>
          <a:bodyPr/>
          <a:lstStyle/>
          <a:p>
            <a:pPr>
              <a:defRPr/>
            </a:pPr>
            <a:fld id="{838B8EEB-A102-44B8-9FD9-DCA670ECA913}" type="slidenum">
              <a:rPr lang="en-ZA"/>
              <a:pPr>
                <a:defRPr/>
              </a:pPr>
              <a:t>12</a:t>
            </a:fld>
            <a:endParaRPr lang="en-ZA"/>
          </a:p>
        </p:txBody>
      </p:sp>
    </p:spTree>
    <p:extLst>
      <p:ext uri="{BB962C8B-B14F-4D97-AF65-F5344CB8AC3E}">
        <p14:creationId xmlns:p14="http://schemas.microsoft.com/office/powerpoint/2010/main" val="2460145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p:spPr>
        <p:txBody>
          <a:bodyPr/>
          <a:lstStyle/>
          <a:p>
            <a:pPr>
              <a:spcBef>
                <a:spcPct val="0"/>
              </a:spcBef>
            </a:pPr>
            <a:endParaRPr lang="en-ZA" smtClean="0"/>
          </a:p>
        </p:txBody>
      </p:sp>
      <p:sp>
        <p:nvSpPr>
          <p:cNvPr id="8196" name="Slide Number Placeholder 3"/>
          <p:cNvSpPr>
            <a:spLocks noGrp="1"/>
          </p:cNvSpPr>
          <p:nvPr>
            <p:ph type="sldNum" sz="quarter" idx="5"/>
          </p:nvPr>
        </p:nvSpPr>
        <p:spPr/>
        <p:txBody>
          <a:bodyPr/>
          <a:lstStyle/>
          <a:p>
            <a:pPr>
              <a:defRPr/>
            </a:pPr>
            <a:fld id="{838B8EEB-A102-44B8-9FD9-DCA670ECA913}" type="slidenum">
              <a:rPr lang="en-ZA"/>
              <a:pPr>
                <a:defRPr/>
              </a:pPr>
              <a:t>13</a:t>
            </a:fld>
            <a:endParaRPr lang="en-ZA"/>
          </a:p>
        </p:txBody>
      </p:sp>
    </p:spTree>
    <p:extLst>
      <p:ext uri="{BB962C8B-B14F-4D97-AF65-F5344CB8AC3E}">
        <p14:creationId xmlns:p14="http://schemas.microsoft.com/office/powerpoint/2010/main" val="14839260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p:spPr>
        <p:txBody>
          <a:bodyPr/>
          <a:lstStyle/>
          <a:p>
            <a:pPr>
              <a:spcBef>
                <a:spcPct val="0"/>
              </a:spcBef>
            </a:pPr>
            <a:endParaRPr lang="en-ZA" smtClean="0"/>
          </a:p>
        </p:txBody>
      </p:sp>
      <p:sp>
        <p:nvSpPr>
          <p:cNvPr id="8196" name="Slide Number Placeholder 3"/>
          <p:cNvSpPr>
            <a:spLocks noGrp="1"/>
          </p:cNvSpPr>
          <p:nvPr>
            <p:ph type="sldNum" sz="quarter" idx="5"/>
          </p:nvPr>
        </p:nvSpPr>
        <p:spPr/>
        <p:txBody>
          <a:bodyPr/>
          <a:lstStyle/>
          <a:p>
            <a:pPr>
              <a:defRPr/>
            </a:pPr>
            <a:fld id="{838B8EEB-A102-44B8-9FD9-DCA670ECA913}" type="slidenum">
              <a:rPr lang="en-ZA"/>
              <a:pPr>
                <a:defRPr/>
              </a:pPr>
              <a:t>14</a:t>
            </a:fld>
            <a:endParaRPr lang="en-ZA"/>
          </a:p>
        </p:txBody>
      </p:sp>
    </p:spTree>
    <p:extLst>
      <p:ext uri="{BB962C8B-B14F-4D97-AF65-F5344CB8AC3E}">
        <p14:creationId xmlns:p14="http://schemas.microsoft.com/office/powerpoint/2010/main" val="13699327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p:spPr>
        <p:txBody>
          <a:bodyPr/>
          <a:lstStyle/>
          <a:p>
            <a:pPr>
              <a:spcBef>
                <a:spcPct val="0"/>
              </a:spcBef>
            </a:pPr>
            <a:endParaRPr lang="en-ZA" smtClean="0"/>
          </a:p>
        </p:txBody>
      </p:sp>
      <p:sp>
        <p:nvSpPr>
          <p:cNvPr id="8196" name="Slide Number Placeholder 3"/>
          <p:cNvSpPr>
            <a:spLocks noGrp="1"/>
          </p:cNvSpPr>
          <p:nvPr>
            <p:ph type="sldNum" sz="quarter" idx="5"/>
          </p:nvPr>
        </p:nvSpPr>
        <p:spPr/>
        <p:txBody>
          <a:bodyPr/>
          <a:lstStyle/>
          <a:p>
            <a:pPr>
              <a:defRPr/>
            </a:pPr>
            <a:fld id="{838B8EEB-A102-44B8-9FD9-DCA670ECA913}" type="slidenum">
              <a:rPr lang="en-ZA"/>
              <a:pPr>
                <a:defRPr/>
              </a:pPr>
              <a:t>15</a:t>
            </a:fld>
            <a:endParaRPr lang="en-ZA"/>
          </a:p>
        </p:txBody>
      </p:sp>
    </p:spTree>
    <p:extLst>
      <p:ext uri="{BB962C8B-B14F-4D97-AF65-F5344CB8AC3E}">
        <p14:creationId xmlns:p14="http://schemas.microsoft.com/office/powerpoint/2010/main" val="6574735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p:spPr>
        <p:txBody>
          <a:bodyPr/>
          <a:lstStyle/>
          <a:p>
            <a:pPr>
              <a:spcBef>
                <a:spcPct val="0"/>
              </a:spcBef>
            </a:pPr>
            <a:endParaRPr lang="en-ZA" smtClean="0"/>
          </a:p>
        </p:txBody>
      </p:sp>
      <p:sp>
        <p:nvSpPr>
          <p:cNvPr id="8196" name="Slide Number Placeholder 3"/>
          <p:cNvSpPr>
            <a:spLocks noGrp="1"/>
          </p:cNvSpPr>
          <p:nvPr>
            <p:ph type="sldNum" sz="quarter" idx="5"/>
          </p:nvPr>
        </p:nvSpPr>
        <p:spPr/>
        <p:txBody>
          <a:bodyPr/>
          <a:lstStyle/>
          <a:p>
            <a:pPr>
              <a:defRPr/>
            </a:pPr>
            <a:fld id="{838B8EEB-A102-44B8-9FD9-DCA670ECA913}" type="slidenum">
              <a:rPr lang="en-ZA"/>
              <a:pPr>
                <a:defRPr/>
              </a:pPr>
              <a:t>16</a:t>
            </a:fld>
            <a:endParaRPr lang="en-ZA"/>
          </a:p>
        </p:txBody>
      </p:sp>
    </p:spTree>
    <p:extLst>
      <p:ext uri="{BB962C8B-B14F-4D97-AF65-F5344CB8AC3E}">
        <p14:creationId xmlns:p14="http://schemas.microsoft.com/office/powerpoint/2010/main" val="21037603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p:spPr>
        <p:txBody>
          <a:bodyPr/>
          <a:lstStyle/>
          <a:p>
            <a:pPr>
              <a:spcBef>
                <a:spcPct val="0"/>
              </a:spcBef>
            </a:pPr>
            <a:endParaRPr lang="en-ZA" smtClean="0"/>
          </a:p>
        </p:txBody>
      </p:sp>
      <p:sp>
        <p:nvSpPr>
          <p:cNvPr id="8196" name="Slide Number Placeholder 3"/>
          <p:cNvSpPr>
            <a:spLocks noGrp="1"/>
          </p:cNvSpPr>
          <p:nvPr>
            <p:ph type="sldNum" sz="quarter" idx="5"/>
          </p:nvPr>
        </p:nvSpPr>
        <p:spPr/>
        <p:txBody>
          <a:bodyPr/>
          <a:lstStyle/>
          <a:p>
            <a:pPr>
              <a:defRPr/>
            </a:pPr>
            <a:fld id="{838B8EEB-A102-44B8-9FD9-DCA670ECA913}" type="slidenum">
              <a:rPr lang="en-ZA"/>
              <a:pPr>
                <a:defRPr/>
              </a:pPr>
              <a:t>17</a:t>
            </a:fld>
            <a:endParaRPr lang="en-ZA"/>
          </a:p>
        </p:txBody>
      </p:sp>
    </p:spTree>
    <p:extLst>
      <p:ext uri="{BB962C8B-B14F-4D97-AF65-F5344CB8AC3E}">
        <p14:creationId xmlns:p14="http://schemas.microsoft.com/office/powerpoint/2010/main" val="2998924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p:spPr>
        <p:txBody>
          <a:bodyPr/>
          <a:lstStyle/>
          <a:p>
            <a:pPr>
              <a:spcBef>
                <a:spcPct val="0"/>
              </a:spcBef>
            </a:pPr>
            <a:endParaRPr lang="en-ZA" smtClean="0"/>
          </a:p>
        </p:txBody>
      </p:sp>
      <p:sp>
        <p:nvSpPr>
          <p:cNvPr id="8196" name="Slide Number Placeholder 3"/>
          <p:cNvSpPr>
            <a:spLocks noGrp="1"/>
          </p:cNvSpPr>
          <p:nvPr>
            <p:ph type="sldNum" sz="quarter" idx="5"/>
          </p:nvPr>
        </p:nvSpPr>
        <p:spPr/>
        <p:txBody>
          <a:bodyPr/>
          <a:lstStyle/>
          <a:p>
            <a:pPr>
              <a:defRPr/>
            </a:pPr>
            <a:fld id="{838B8EEB-A102-44B8-9FD9-DCA670ECA913}" type="slidenum">
              <a:rPr lang="en-ZA"/>
              <a:pPr>
                <a:defRPr/>
              </a:pPr>
              <a:t>3</a:t>
            </a:fld>
            <a:endParaRPr lang="en-ZA"/>
          </a:p>
        </p:txBody>
      </p:sp>
    </p:spTree>
    <p:extLst>
      <p:ext uri="{BB962C8B-B14F-4D97-AF65-F5344CB8AC3E}">
        <p14:creationId xmlns:p14="http://schemas.microsoft.com/office/powerpoint/2010/main" val="2591736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p:spPr>
        <p:txBody>
          <a:bodyPr/>
          <a:lstStyle/>
          <a:p>
            <a:pPr>
              <a:spcBef>
                <a:spcPct val="0"/>
              </a:spcBef>
            </a:pPr>
            <a:endParaRPr lang="en-ZA" smtClean="0"/>
          </a:p>
        </p:txBody>
      </p:sp>
      <p:sp>
        <p:nvSpPr>
          <p:cNvPr id="8196" name="Slide Number Placeholder 3"/>
          <p:cNvSpPr>
            <a:spLocks noGrp="1"/>
          </p:cNvSpPr>
          <p:nvPr>
            <p:ph type="sldNum" sz="quarter" idx="5"/>
          </p:nvPr>
        </p:nvSpPr>
        <p:spPr/>
        <p:txBody>
          <a:bodyPr/>
          <a:lstStyle/>
          <a:p>
            <a:pPr>
              <a:defRPr/>
            </a:pPr>
            <a:fld id="{838B8EEB-A102-44B8-9FD9-DCA670ECA913}" type="slidenum">
              <a:rPr lang="en-ZA"/>
              <a:pPr>
                <a:defRPr/>
              </a:pPr>
              <a:t>4</a:t>
            </a:fld>
            <a:endParaRPr lang="en-ZA"/>
          </a:p>
        </p:txBody>
      </p:sp>
    </p:spTree>
    <p:extLst>
      <p:ext uri="{BB962C8B-B14F-4D97-AF65-F5344CB8AC3E}">
        <p14:creationId xmlns:p14="http://schemas.microsoft.com/office/powerpoint/2010/main" val="2984765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p:spPr>
        <p:txBody>
          <a:bodyPr/>
          <a:lstStyle/>
          <a:p>
            <a:pPr>
              <a:spcBef>
                <a:spcPct val="0"/>
              </a:spcBef>
            </a:pPr>
            <a:endParaRPr lang="en-ZA" smtClean="0"/>
          </a:p>
        </p:txBody>
      </p:sp>
      <p:sp>
        <p:nvSpPr>
          <p:cNvPr id="8196" name="Slide Number Placeholder 3"/>
          <p:cNvSpPr>
            <a:spLocks noGrp="1"/>
          </p:cNvSpPr>
          <p:nvPr>
            <p:ph type="sldNum" sz="quarter" idx="5"/>
          </p:nvPr>
        </p:nvSpPr>
        <p:spPr/>
        <p:txBody>
          <a:bodyPr/>
          <a:lstStyle/>
          <a:p>
            <a:pPr>
              <a:defRPr/>
            </a:pPr>
            <a:fld id="{838B8EEB-A102-44B8-9FD9-DCA670ECA913}" type="slidenum">
              <a:rPr lang="en-ZA"/>
              <a:pPr>
                <a:defRPr/>
              </a:pPr>
              <a:t>5</a:t>
            </a:fld>
            <a:endParaRPr lang="en-ZA"/>
          </a:p>
        </p:txBody>
      </p:sp>
    </p:spTree>
    <p:extLst>
      <p:ext uri="{BB962C8B-B14F-4D97-AF65-F5344CB8AC3E}">
        <p14:creationId xmlns:p14="http://schemas.microsoft.com/office/powerpoint/2010/main" val="911966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p:spPr>
        <p:txBody>
          <a:bodyPr/>
          <a:lstStyle/>
          <a:p>
            <a:pPr>
              <a:spcBef>
                <a:spcPct val="0"/>
              </a:spcBef>
            </a:pPr>
            <a:endParaRPr lang="en-ZA" smtClean="0"/>
          </a:p>
        </p:txBody>
      </p:sp>
      <p:sp>
        <p:nvSpPr>
          <p:cNvPr id="8196" name="Slide Number Placeholder 3"/>
          <p:cNvSpPr>
            <a:spLocks noGrp="1"/>
          </p:cNvSpPr>
          <p:nvPr>
            <p:ph type="sldNum" sz="quarter" idx="5"/>
          </p:nvPr>
        </p:nvSpPr>
        <p:spPr/>
        <p:txBody>
          <a:bodyPr/>
          <a:lstStyle/>
          <a:p>
            <a:pPr>
              <a:defRPr/>
            </a:pPr>
            <a:fld id="{838B8EEB-A102-44B8-9FD9-DCA670ECA913}" type="slidenum">
              <a:rPr lang="en-ZA"/>
              <a:pPr>
                <a:defRPr/>
              </a:pPr>
              <a:t>6</a:t>
            </a:fld>
            <a:endParaRPr lang="en-ZA"/>
          </a:p>
        </p:txBody>
      </p:sp>
    </p:spTree>
    <p:extLst>
      <p:ext uri="{BB962C8B-B14F-4D97-AF65-F5344CB8AC3E}">
        <p14:creationId xmlns:p14="http://schemas.microsoft.com/office/powerpoint/2010/main" val="2460323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p:spPr>
        <p:txBody>
          <a:bodyPr/>
          <a:lstStyle/>
          <a:p>
            <a:pPr>
              <a:spcBef>
                <a:spcPct val="0"/>
              </a:spcBef>
            </a:pPr>
            <a:endParaRPr lang="en-ZA" smtClean="0"/>
          </a:p>
        </p:txBody>
      </p:sp>
      <p:sp>
        <p:nvSpPr>
          <p:cNvPr id="8196" name="Slide Number Placeholder 3"/>
          <p:cNvSpPr>
            <a:spLocks noGrp="1"/>
          </p:cNvSpPr>
          <p:nvPr>
            <p:ph type="sldNum" sz="quarter" idx="5"/>
          </p:nvPr>
        </p:nvSpPr>
        <p:spPr/>
        <p:txBody>
          <a:bodyPr/>
          <a:lstStyle/>
          <a:p>
            <a:pPr>
              <a:defRPr/>
            </a:pPr>
            <a:fld id="{838B8EEB-A102-44B8-9FD9-DCA670ECA913}" type="slidenum">
              <a:rPr lang="en-ZA"/>
              <a:pPr>
                <a:defRPr/>
              </a:pPr>
              <a:t>7</a:t>
            </a:fld>
            <a:endParaRPr lang="en-ZA"/>
          </a:p>
        </p:txBody>
      </p:sp>
    </p:spTree>
    <p:extLst>
      <p:ext uri="{BB962C8B-B14F-4D97-AF65-F5344CB8AC3E}">
        <p14:creationId xmlns:p14="http://schemas.microsoft.com/office/powerpoint/2010/main" val="127762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p:spPr>
        <p:txBody>
          <a:bodyPr/>
          <a:lstStyle/>
          <a:p>
            <a:pPr>
              <a:spcBef>
                <a:spcPct val="0"/>
              </a:spcBef>
            </a:pPr>
            <a:endParaRPr lang="en-ZA" smtClean="0"/>
          </a:p>
        </p:txBody>
      </p:sp>
      <p:sp>
        <p:nvSpPr>
          <p:cNvPr id="8196" name="Slide Number Placeholder 3"/>
          <p:cNvSpPr>
            <a:spLocks noGrp="1"/>
          </p:cNvSpPr>
          <p:nvPr>
            <p:ph type="sldNum" sz="quarter" idx="5"/>
          </p:nvPr>
        </p:nvSpPr>
        <p:spPr/>
        <p:txBody>
          <a:bodyPr/>
          <a:lstStyle/>
          <a:p>
            <a:pPr>
              <a:defRPr/>
            </a:pPr>
            <a:fld id="{838B8EEB-A102-44B8-9FD9-DCA670ECA913}" type="slidenum">
              <a:rPr lang="en-ZA"/>
              <a:pPr>
                <a:defRPr/>
              </a:pPr>
              <a:t>8</a:t>
            </a:fld>
            <a:endParaRPr lang="en-ZA"/>
          </a:p>
        </p:txBody>
      </p:sp>
    </p:spTree>
    <p:extLst>
      <p:ext uri="{BB962C8B-B14F-4D97-AF65-F5344CB8AC3E}">
        <p14:creationId xmlns:p14="http://schemas.microsoft.com/office/powerpoint/2010/main" val="3063636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p:spPr>
        <p:txBody>
          <a:bodyPr/>
          <a:lstStyle/>
          <a:p>
            <a:pPr>
              <a:spcBef>
                <a:spcPct val="0"/>
              </a:spcBef>
            </a:pPr>
            <a:endParaRPr lang="en-ZA" smtClean="0"/>
          </a:p>
        </p:txBody>
      </p:sp>
      <p:sp>
        <p:nvSpPr>
          <p:cNvPr id="8196" name="Slide Number Placeholder 3"/>
          <p:cNvSpPr>
            <a:spLocks noGrp="1"/>
          </p:cNvSpPr>
          <p:nvPr>
            <p:ph type="sldNum" sz="quarter" idx="5"/>
          </p:nvPr>
        </p:nvSpPr>
        <p:spPr/>
        <p:txBody>
          <a:bodyPr/>
          <a:lstStyle/>
          <a:p>
            <a:pPr>
              <a:defRPr/>
            </a:pPr>
            <a:fld id="{838B8EEB-A102-44B8-9FD9-DCA670ECA913}" type="slidenum">
              <a:rPr lang="en-ZA"/>
              <a:pPr>
                <a:defRPr/>
              </a:pPr>
              <a:t>9</a:t>
            </a:fld>
            <a:endParaRPr lang="en-ZA"/>
          </a:p>
        </p:txBody>
      </p:sp>
    </p:spTree>
    <p:extLst>
      <p:ext uri="{BB962C8B-B14F-4D97-AF65-F5344CB8AC3E}">
        <p14:creationId xmlns:p14="http://schemas.microsoft.com/office/powerpoint/2010/main" val="26466705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p:spPr>
        <p:txBody>
          <a:bodyPr/>
          <a:lstStyle/>
          <a:p>
            <a:pPr>
              <a:spcBef>
                <a:spcPct val="0"/>
              </a:spcBef>
            </a:pPr>
            <a:endParaRPr lang="en-ZA" smtClean="0"/>
          </a:p>
        </p:txBody>
      </p:sp>
      <p:sp>
        <p:nvSpPr>
          <p:cNvPr id="8196" name="Slide Number Placeholder 3"/>
          <p:cNvSpPr>
            <a:spLocks noGrp="1"/>
          </p:cNvSpPr>
          <p:nvPr>
            <p:ph type="sldNum" sz="quarter" idx="5"/>
          </p:nvPr>
        </p:nvSpPr>
        <p:spPr/>
        <p:txBody>
          <a:bodyPr/>
          <a:lstStyle/>
          <a:p>
            <a:pPr>
              <a:defRPr/>
            </a:pPr>
            <a:fld id="{838B8EEB-A102-44B8-9FD9-DCA670ECA913}" type="slidenum">
              <a:rPr lang="en-ZA"/>
              <a:pPr>
                <a:defRPr/>
              </a:pPr>
              <a:t>10</a:t>
            </a:fld>
            <a:endParaRPr lang="en-ZA"/>
          </a:p>
        </p:txBody>
      </p:sp>
    </p:spTree>
    <p:extLst>
      <p:ext uri="{BB962C8B-B14F-4D97-AF65-F5344CB8AC3E}">
        <p14:creationId xmlns:p14="http://schemas.microsoft.com/office/powerpoint/2010/main" val="322653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39"/>
          <p:cNvGrpSpPr>
            <a:grpSpLocks/>
          </p:cNvGrpSpPr>
          <p:nvPr userDrawn="1"/>
        </p:nvGrpSpPr>
        <p:grpSpPr bwMode="auto">
          <a:xfrm>
            <a:off x="0" y="-14288"/>
            <a:ext cx="9155113" cy="6884988"/>
            <a:chOff x="0" y="-9"/>
            <a:chExt cx="5767" cy="4337"/>
          </a:xfrm>
        </p:grpSpPr>
        <p:sp>
          <p:nvSpPr>
            <p:cNvPr id="5" name="Freeform 3"/>
            <p:cNvSpPr>
              <a:spLocks/>
            </p:cNvSpPr>
            <p:nvPr userDrawn="1"/>
          </p:nvSpPr>
          <p:spPr bwMode="hidden">
            <a:xfrm>
              <a:off x="1632" y="-5"/>
              <a:ext cx="1737" cy="4333"/>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eaLnBrk="0" hangingPunct="0">
                <a:defRPr/>
              </a:pPr>
              <a:endParaRPr lang="en-ZA">
                <a:cs typeface="+mn-cs"/>
              </a:endParaRPr>
            </a:p>
          </p:txBody>
        </p:sp>
        <p:sp>
          <p:nvSpPr>
            <p:cNvPr id="6" name="Freeform 4"/>
            <p:cNvSpPr>
              <a:spLocks/>
            </p:cNvSpPr>
            <p:nvPr userDrawn="1"/>
          </p:nvSpPr>
          <p:spPr bwMode="hidden">
            <a:xfrm>
              <a:off x="0" y="-7"/>
              <a:ext cx="1737" cy="4329"/>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eaLnBrk="0" hangingPunct="0">
                <a:defRPr/>
              </a:pPr>
              <a:endParaRPr lang="en-ZA">
                <a:cs typeface="+mn-cs"/>
              </a:endParaRPr>
            </a:p>
          </p:txBody>
        </p:sp>
        <p:sp>
          <p:nvSpPr>
            <p:cNvPr id="7" name="Freeform 5"/>
            <p:cNvSpPr>
              <a:spLocks/>
            </p:cNvSpPr>
            <p:nvPr userDrawn="1"/>
          </p:nvSpPr>
          <p:spPr bwMode="hidden">
            <a:xfrm>
              <a:off x="3744" y="-4"/>
              <a:ext cx="1739" cy="4330"/>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eaLnBrk="0" hangingPunct="0">
                <a:defRPr/>
              </a:pPr>
              <a:endParaRPr lang="en-ZA">
                <a:cs typeface="+mn-cs"/>
              </a:endParaRPr>
            </a:p>
          </p:txBody>
        </p:sp>
        <p:sp>
          <p:nvSpPr>
            <p:cNvPr id="8" name="Freeform 6"/>
            <p:cNvSpPr>
              <a:spLocks/>
            </p:cNvSpPr>
            <p:nvPr userDrawn="1"/>
          </p:nvSpPr>
          <p:spPr bwMode="hidden">
            <a:xfrm>
              <a:off x="1920" y="-9"/>
              <a:ext cx="2080" cy="4324"/>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eaLnBrk="0" hangingPunct="0">
                <a:defRPr/>
              </a:pPr>
              <a:endParaRPr lang="en-ZA">
                <a:cs typeface="+mn-cs"/>
              </a:endParaRPr>
            </a:p>
          </p:txBody>
        </p:sp>
        <p:sp>
          <p:nvSpPr>
            <p:cNvPr id="9" name="Freeform 7"/>
            <p:cNvSpPr>
              <a:spLocks/>
            </p:cNvSpPr>
            <p:nvPr userDrawn="1"/>
          </p:nvSpPr>
          <p:spPr bwMode="hidden">
            <a:xfrm>
              <a:off x="117" y="97"/>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bg2"/>
                </a:gs>
                <a:gs pos="100000">
                  <a:schemeClr val="bg1"/>
                </a:gs>
              </a:gsLst>
              <a:lin ang="0" scaled="1"/>
            </a:gradFill>
            <a:ln w="9525">
              <a:noFill/>
              <a:round/>
              <a:headEnd/>
              <a:tailEnd/>
            </a:ln>
            <a:effectLst/>
          </p:spPr>
          <p:txBody>
            <a:bodyPr wrap="none" anchor="ctr"/>
            <a:lstStyle/>
            <a:p>
              <a:pPr eaLnBrk="0" hangingPunct="0">
                <a:defRPr/>
              </a:pPr>
              <a:endParaRPr lang="en-ZA">
                <a:cs typeface="+mn-cs"/>
              </a:endParaRPr>
            </a:p>
          </p:txBody>
        </p:sp>
        <p:sp>
          <p:nvSpPr>
            <p:cNvPr id="10" name="Freeform 8"/>
            <p:cNvSpPr>
              <a:spLocks/>
            </p:cNvSpPr>
            <p:nvPr userDrawn="1"/>
          </p:nvSpPr>
          <p:spPr bwMode="hidden">
            <a:xfrm rot="2702961" flipH="1">
              <a:off x="810" y="766"/>
              <a:ext cx="2544" cy="1008"/>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0" hangingPunct="0">
                <a:defRPr/>
              </a:pPr>
              <a:endParaRPr lang="en-ZA">
                <a:cs typeface="+mn-cs"/>
              </a:endParaRPr>
            </a:p>
          </p:txBody>
        </p:sp>
        <p:sp>
          <p:nvSpPr>
            <p:cNvPr id="11" name="Freeform 9"/>
            <p:cNvSpPr>
              <a:spLocks/>
            </p:cNvSpPr>
            <p:nvPr userDrawn="1"/>
          </p:nvSpPr>
          <p:spPr bwMode="hidden">
            <a:xfrm>
              <a:off x="83" y="49"/>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0" hangingPunct="0">
                <a:defRPr/>
              </a:pPr>
              <a:endParaRPr lang="en-ZA">
                <a:cs typeface="+mn-cs"/>
              </a:endParaRPr>
            </a:p>
          </p:txBody>
        </p:sp>
        <p:sp>
          <p:nvSpPr>
            <p:cNvPr id="12" name="Freeform 10"/>
            <p:cNvSpPr>
              <a:spLocks/>
            </p:cNvSpPr>
            <p:nvPr userDrawn="1"/>
          </p:nvSpPr>
          <p:spPr bwMode="hidden">
            <a:xfrm rot="-2895842">
              <a:off x="-984" y="1041"/>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0" hangingPunct="0">
                <a:defRPr/>
              </a:pPr>
              <a:endParaRPr lang="en-ZA">
                <a:cs typeface="+mn-cs"/>
              </a:endParaRPr>
            </a:p>
          </p:txBody>
        </p:sp>
        <p:sp>
          <p:nvSpPr>
            <p:cNvPr id="13" name="Freeform 11"/>
            <p:cNvSpPr>
              <a:spLocks/>
            </p:cNvSpPr>
            <p:nvPr userDrawn="1"/>
          </p:nvSpPr>
          <p:spPr bwMode="hidden">
            <a:xfrm rot="-2305141">
              <a:off x="1331" y="913"/>
              <a:ext cx="3594" cy="1735"/>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0" hangingPunct="0">
                <a:defRPr/>
              </a:pPr>
              <a:endParaRPr lang="en-ZA">
                <a:cs typeface="+mn-cs"/>
              </a:endParaRPr>
            </a:p>
          </p:txBody>
        </p:sp>
        <p:sp>
          <p:nvSpPr>
            <p:cNvPr id="14" name="Freeform 12"/>
            <p:cNvSpPr>
              <a:spLocks/>
            </p:cNvSpPr>
            <p:nvPr userDrawn="1"/>
          </p:nvSpPr>
          <p:spPr bwMode="hidden">
            <a:xfrm rot="2084418" flipH="1">
              <a:off x="1859" y="865"/>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0" hangingPunct="0">
                <a:defRPr/>
              </a:pPr>
              <a:endParaRPr lang="en-ZA">
                <a:cs typeface="+mn-cs"/>
              </a:endParaRPr>
            </a:p>
          </p:txBody>
        </p:sp>
        <p:sp>
          <p:nvSpPr>
            <p:cNvPr id="15" name="Freeform 13"/>
            <p:cNvSpPr>
              <a:spLocks/>
            </p:cNvSpPr>
            <p:nvPr userDrawn="1"/>
          </p:nvSpPr>
          <p:spPr bwMode="hidden">
            <a:xfrm>
              <a:off x="4250" y="-7"/>
              <a:ext cx="1089" cy="2285"/>
            </a:xfrm>
            <a:custGeom>
              <a:avLst/>
              <a:gdLst/>
              <a:ahLst/>
              <a:cxnLst>
                <a:cxn ang="0">
                  <a:pos x="0" y="2265"/>
                </a:cxn>
                <a:cxn ang="0">
                  <a:pos x="1030" y="0"/>
                </a:cxn>
                <a:cxn ang="0">
                  <a:pos x="1089" y="0"/>
                </a:cxn>
                <a:cxn ang="0">
                  <a:pos x="37" y="2285"/>
                </a:cxn>
                <a:cxn ang="0">
                  <a:pos x="0" y="2265"/>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0" hangingPunct="0">
                <a:defRPr/>
              </a:pPr>
              <a:endParaRPr lang="en-ZA">
                <a:cs typeface="+mn-cs"/>
              </a:endParaRPr>
            </a:p>
          </p:txBody>
        </p:sp>
        <p:sp>
          <p:nvSpPr>
            <p:cNvPr id="16" name="Rectangle 14"/>
            <p:cNvSpPr>
              <a:spLocks noChangeArrowheads="1"/>
            </p:cNvSpPr>
            <p:nvPr userDrawn="1"/>
          </p:nvSpPr>
          <p:spPr bwMode="invGray">
            <a:xfrm>
              <a:off x="0" y="2441"/>
              <a:ext cx="5760" cy="432"/>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pPr eaLnBrk="0" hangingPunct="0">
                <a:defRPr/>
              </a:pPr>
              <a:endParaRPr lang="en-ZA">
                <a:cs typeface="+mn-cs"/>
              </a:endParaRPr>
            </a:p>
          </p:txBody>
        </p:sp>
        <p:sp>
          <p:nvSpPr>
            <p:cNvPr id="17" name="Freeform 15"/>
            <p:cNvSpPr>
              <a:spLocks/>
            </p:cNvSpPr>
            <p:nvPr userDrawn="1"/>
          </p:nvSpPr>
          <p:spPr bwMode="invGray">
            <a:xfrm>
              <a:off x="1632" y="2487"/>
              <a:ext cx="1737" cy="382"/>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eaLnBrk="0" hangingPunct="0">
                <a:defRPr/>
              </a:pPr>
              <a:endParaRPr lang="en-ZA">
                <a:cs typeface="+mn-cs"/>
              </a:endParaRPr>
            </a:p>
          </p:txBody>
        </p:sp>
        <p:sp>
          <p:nvSpPr>
            <p:cNvPr id="18" name="Freeform 16"/>
            <p:cNvSpPr>
              <a:spLocks/>
            </p:cNvSpPr>
            <p:nvPr userDrawn="1"/>
          </p:nvSpPr>
          <p:spPr bwMode="invGray">
            <a:xfrm>
              <a:off x="0" y="2487"/>
              <a:ext cx="1737" cy="381"/>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eaLnBrk="0" hangingPunct="0">
                <a:defRPr/>
              </a:pPr>
              <a:endParaRPr lang="en-ZA">
                <a:cs typeface="+mn-cs"/>
              </a:endParaRPr>
            </a:p>
          </p:txBody>
        </p:sp>
        <p:sp>
          <p:nvSpPr>
            <p:cNvPr id="19" name="Freeform 17"/>
            <p:cNvSpPr>
              <a:spLocks/>
            </p:cNvSpPr>
            <p:nvPr userDrawn="1"/>
          </p:nvSpPr>
          <p:spPr bwMode="invGray">
            <a:xfrm>
              <a:off x="3744" y="2487"/>
              <a:ext cx="1739" cy="382"/>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eaLnBrk="0" hangingPunct="0">
                <a:defRPr/>
              </a:pPr>
              <a:endParaRPr lang="en-ZA">
                <a:cs typeface="+mn-cs"/>
              </a:endParaRPr>
            </a:p>
          </p:txBody>
        </p:sp>
        <p:sp>
          <p:nvSpPr>
            <p:cNvPr id="20" name="Freeform 18"/>
            <p:cNvSpPr>
              <a:spLocks/>
            </p:cNvSpPr>
            <p:nvPr userDrawn="1"/>
          </p:nvSpPr>
          <p:spPr bwMode="invGray">
            <a:xfrm>
              <a:off x="1920" y="2487"/>
              <a:ext cx="2080" cy="381"/>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eaLnBrk="0" hangingPunct="0">
                <a:defRPr/>
              </a:pPr>
              <a:endParaRPr lang="en-ZA">
                <a:cs typeface="+mn-cs"/>
              </a:endParaRPr>
            </a:p>
          </p:txBody>
        </p:sp>
        <p:sp>
          <p:nvSpPr>
            <p:cNvPr id="21" name="Rectangle 19"/>
            <p:cNvSpPr>
              <a:spLocks noChangeArrowheads="1"/>
            </p:cNvSpPr>
            <p:nvPr userDrawn="1"/>
          </p:nvSpPr>
          <p:spPr bwMode="invGray">
            <a:xfrm>
              <a:off x="7" y="2456"/>
              <a:ext cx="5760" cy="432"/>
            </a:xfrm>
            <a:prstGeom prst="rect">
              <a:avLst/>
            </a:prstGeom>
            <a:solidFill>
              <a:schemeClr val="bg2">
                <a:alpha val="50000"/>
              </a:schemeClr>
            </a:solidFill>
            <a:ln w="9525">
              <a:noFill/>
              <a:miter lim="800000"/>
              <a:headEnd/>
              <a:tailEnd/>
            </a:ln>
            <a:effectLst/>
          </p:spPr>
          <p:txBody>
            <a:bodyPr wrap="none" anchor="ctr"/>
            <a:lstStyle/>
            <a:p>
              <a:pPr eaLnBrk="0" hangingPunct="0">
                <a:defRPr/>
              </a:pPr>
              <a:endParaRPr lang="en-ZA">
                <a:cs typeface="+mn-cs"/>
              </a:endParaRPr>
            </a:p>
          </p:txBody>
        </p:sp>
        <p:sp>
          <p:nvSpPr>
            <p:cNvPr id="22" name="Freeform 20"/>
            <p:cNvSpPr>
              <a:spLocks/>
            </p:cNvSpPr>
            <p:nvPr userDrawn="1"/>
          </p:nvSpPr>
          <p:spPr bwMode="invGray">
            <a:xfrm>
              <a:off x="2583" y="2449"/>
              <a:ext cx="1036" cy="420"/>
            </a:xfrm>
            <a:custGeom>
              <a:avLst/>
              <a:gdLst/>
              <a:ahLst/>
              <a:cxnLst>
                <a:cxn ang="0">
                  <a:pos x="1027" y="0"/>
                </a:cxn>
                <a:cxn ang="0">
                  <a:pos x="0" y="417"/>
                </a:cxn>
                <a:cxn ang="0">
                  <a:pos x="24" y="420"/>
                </a:cxn>
                <a:cxn ang="0">
                  <a:pos x="1036" y="16"/>
                </a:cxn>
                <a:cxn ang="0">
                  <a:pos x="1027" y="0"/>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0" hangingPunct="0">
                <a:defRPr/>
              </a:pPr>
              <a:endParaRPr lang="en-ZA">
                <a:cs typeface="+mn-cs"/>
              </a:endParaRPr>
            </a:p>
          </p:txBody>
        </p:sp>
        <p:sp>
          <p:nvSpPr>
            <p:cNvPr id="23" name="Freeform 21"/>
            <p:cNvSpPr>
              <a:spLocks/>
            </p:cNvSpPr>
            <p:nvPr userDrawn="1"/>
          </p:nvSpPr>
          <p:spPr bwMode="invGray">
            <a:xfrm rot="18897039" flipH="1">
              <a:off x="1486" y="2417"/>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0" hangingPunct="0">
                <a:defRPr/>
              </a:pPr>
              <a:endParaRPr lang="en-ZA">
                <a:cs typeface="+mn-cs"/>
              </a:endParaRPr>
            </a:p>
          </p:txBody>
        </p:sp>
        <p:sp>
          <p:nvSpPr>
            <p:cNvPr id="24" name="Freeform 22"/>
            <p:cNvSpPr>
              <a:spLocks/>
            </p:cNvSpPr>
            <p:nvPr userDrawn="1"/>
          </p:nvSpPr>
          <p:spPr bwMode="invGray">
            <a:xfrm rot="18897039" flipH="1">
              <a:off x="766" y="2417"/>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0" hangingPunct="0">
                <a:defRPr/>
              </a:pPr>
              <a:endParaRPr lang="en-ZA">
                <a:cs typeface="+mn-cs"/>
              </a:endParaRPr>
            </a:p>
          </p:txBody>
        </p:sp>
        <p:sp>
          <p:nvSpPr>
            <p:cNvPr id="25" name="Freeform 23"/>
            <p:cNvSpPr>
              <a:spLocks/>
            </p:cNvSpPr>
            <p:nvPr userDrawn="1"/>
          </p:nvSpPr>
          <p:spPr bwMode="invGray">
            <a:xfrm rot="18897039" flipH="1">
              <a:off x="31" y="2385"/>
              <a:ext cx="1034" cy="487"/>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0" hangingPunct="0">
                <a:defRPr/>
              </a:pPr>
              <a:endParaRPr lang="en-ZA">
                <a:cs typeface="+mn-cs"/>
              </a:endParaRPr>
            </a:p>
          </p:txBody>
        </p:sp>
        <p:sp>
          <p:nvSpPr>
            <p:cNvPr id="26" name="Freeform 24"/>
            <p:cNvSpPr>
              <a:spLocks/>
            </p:cNvSpPr>
            <p:nvPr userDrawn="1"/>
          </p:nvSpPr>
          <p:spPr bwMode="invGray">
            <a:xfrm flipH="1" flipV="1">
              <a:off x="576" y="2441"/>
              <a:ext cx="3552"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0" hangingPunct="0">
                <a:defRPr/>
              </a:pPr>
              <a:endParaRPr lang="en-ZA">
                <a:cs typeface="+mn-cs"/>
              </a:endParaRPr>
            </a:p>
          </p:txBody>
        </p:sp>
        <p:sp>
          <p:nvSpPr>
            <p:cNvPr id="27" name="Freeform 25"/>
            <p:cNvSpPr>
              <a:spLocks/>
            </p:cNvSpPr>
            <p:nvPr userDrawn="1"/>
          </p:nvSpPr>
          <p:spPr bwMode="invGray">
            <a:xfrm flipH="1" flipV="1">
              <a:off x="240" y="2441"/>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0" hangingPunct="0">
                <a:defRPr/>
              </a:pPr>
              <a:endParaRPr lang="en-ZA">
                <a:cs typeface="+mn-cs"/>
              </a:endParaRPr>
            </a:p>
          </p:txBody>
        </p:sp>
        <p:sp>
          <p:nvSpPr>
            <p:cNvPr id="28" name="Freeform 26"/>
            <p:cNvSpPr>
              <a:spLocks/>
            </p:cNvSpPr>
            <p:nvPr userDrawn="1"/>
          </p:nvSpPr>
          <p:spPr bwMode="invGray">
            <a:xfrm flipH="1" flipV="1">
              <a:off x="3036" y="2489"/>
              <a:ext cx="1332" cy="383"/>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0" hangingPunct="0">
                <a:defRPr/>
              </a:pPr>
              <a:endParaRPr lang="en-ZA">
                <a:cs typeface="+mn-cs"/>
              </a:endParaRPr>
            </a:p>
          </p:txBody>
        </p:sp>
        <p:sp>
          <p:nvSpPr>
            <p:cNvPr id="29" name="Freeform 27"/>
            <p:cNvSpPr>
              <a:spLocks/>
            </p:cNvSpPr>
            <p:nvPr userDrawn="1"/>
          </p:nvSpPr>
          <p:spPr bwMode="invGray">
            <a:xfrm flipH="1" flipV="1">
              <a:off x="3984" y="2441"/>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0" hangingPunct="0">
                <a:defRPr/>
              </a:pPr>
              <a:endParaRPr lang="en-ZA">
                <a:cs typeface="+mn-cs"/>
              </a:endParaRPr>
            </a:p>
          </p:txBody>
        </p:sp>
        <p:sp>
          <p:nvSpPr>
            <p:cNvPr id="30" name="Freeform 28"/>
            <p:cNvSpPr>
              <a:spLocks/>
            </p:cNvSpPr>
            <p:nvPr userDrawn="1"/>
          </p:nvSpPr>
          <p:spPr bwMode="invGray">
            <a:xfrm flipH="1" flipV="1">
              <a:off x="3456" y="2441"/>
              <a:ext cx="2304"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0" hangingPunct="0">
                <a:defRPr/>
              </a:pPr>
              <a:endParaRPr lang="en-ZA">
                <a:cs typeface="+mn-cs"/>
              </a:endParaRPr>
            </a:p>
          </p:txBody>
        </p:sp>
        <p:sp>
          <p:nvSpPr>
            <p:cNvPr id="31" name="Rectangle 29"/>
            <p:cNvSpPr>
              <a:spLocks noChangeArrowheads="1"/>
            </p:cNvSpPr>
            <p:nvPr userDrawn="1"/>
          </p:nvSpPr>
          <p:spPr bwMode="invGray">
            <a:xfrm>
              <a:off x="0" y="2462"/>
              <a:ext cx="5760" cy="14"/>
            </a:xfrm>
            <a:prstGeom prst="rect">
              <a:avLst/>
            </a:prstGeom>
            <a:gradFill rotWithShape="0">
              <a:gsLst>
                <a:gs pos="0">
                  <a:schemeClr val="bg2"/>
                </a:gs>
                <a:gs pos="50000">
                  <a:schemeClr val="accent1"/>
                </a:gs>
                <a:gs pos="100000">
                  <a:schemeClr val="bg2"/>
                </a:gs>
              </a:gsLst>
              <a:lin ang="0" scaled="1"/>
            </a:gradFill>
            <a:ln w="9525">
              <a:noFill/>
              <a:miter lim="800000"/>
              <a:headEnd/>
              <a:tailEnd/>
            </a:ln>
            <a:effectLst/>
          </p:spPr>
          <p:txBody>
            <a:bodyPr wrap="none" anchor="ctr"/>
            <a:lstStyle/>
            <a:p>
              <a:pPr eaLnBrk="0" hangingPunct="0">
                <a:defRPr/>
              </a:pPr>
              <a:endParaRPr lang="en-ZA">
                <a:cs typeface="+mn-cs"/>
              </a:endParaRPr>
            </a:p>
          </p:txBody>
        </p:sp>
        <p:sp>
          <p:nvSpPr>
            <p:cNvPr id="32" name="Rectangle 30"/>
            <p:cNvSpPr>
              <a:spLocks noChangeArrowheads="1"/>
            </p:cNvSpPr>
            <p:nvPr userDrawn="1"/>
          </p:nvSpPr>
          <p:spPr bwMode="hidden">
            <a:xfrm>
              <a:off x="0" y="2880"/>
              <a:ext cx="5760" cy="576"/>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pPr eaLnBrk="0" hangingPunct="0">
                <a:defRPr/>
              </a:pPr>
              <a:endParaRPr lang="en-ZA">
                <a:cs typeface="+mn-cs"/>
              </a:endParaRPr>
            </a:p>
          </p:txBody>
        </p:sp>
        <p:sp>
          <p:nvSpPr>
            <p:cNvPr id="33" name="Rectangle 31"/>
            <p:cNvSpPr>
              <a:spLocks noChangeArrowheads="1"/>
            </p:cNvSpPr>
            <p:nvPr userDrawn="1"/>
          </p:nvSpPr>
          <p:spPr bwMode="hidden">
            <a:xfrm>
              <a:off x="0" y="3408"/>
              <a:ext cx="5760" cy="912"/>
            </a:xfrm>
            <a:prstGeom prst="rect">
              <a:avLst/>
            </a:prstGeom>
            <a:solidFill>
              <a:schemeClr val="bg1"/>
            </a:solidFill>
            <a:ln w="9525">
              <a:noFill/>
              <a:miter lim="800000"/>
              <a:headEnd/>
              <a:tailEnd/>
            </a:ln>
            <a:effectLst/>
          </p:spPr>
          <p:txBody>
            <a:bodyPr wrap="none" anchor="ctr"/>
            <a:lstStyle/>
            <a:p>
              <a:pPr eaLnBrk="0" hangingPunct="0">
                <a:defRPr/>
              </a:pPr>
              <a:endParaRPr lang="en-ZA">
                <a:cs typeface="+mn-cs"/>
              </a:endParaRPr>
            </a:p>
          </p:txBody>
        </p:sp>
      </p:grpSp>
      <p:pic>
        <p:nvPicPr>
          <p:cNvPr id="34" name="Picture 5" descr="SLIDE TEMPLATE2"/>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73761" name="Rectangle 33"/>
          <p:cNvSpPr>
            <a:spLocks noGrp="1" noChangeArrowheads="1"/>
          </p:cNvSpPr>
          <p:nvPr>
            <p:ph type="ctrTitle"/>
          </p:nvPr>
        </p:nvSpPr>
        <p:spPr>
          <a:xfrm>
            <a:off x="1295400" y="1905000"/>
            <a:ext cx="7239000" cy="1905000"/>
          </a:xfrm>
        </p:spPr>
        <p:txBody>
          <a:bodyPr/>
          <a:lstStyle>
            <a:lvl1pPr>
              <a:defRPr/>
            </a:lvl1pPr>
          </a:lstStyle>
          <a:p>
            <a:r>
              <a:rPr lang="en-GB"/>
              <a:t>Click to edit Master title style</a:t>
            </a:r>
          </a:p>
        </p:txBody>
      </p:sp>
      <p:sp>
        <p:nvSpPr>
          <p:cNvPr id="73762" name="Rectangle 34"/>
          <p:cNvSpPr>
            <a:spLocks noGrp="1" noChangeArrowheads="1"/>
          </p:cNvSpPr>
          <p:nvPr>
            <p:ph type="subTitle" idx="1"/>
          </p:nvPr>
        </p:nvSpPr>
        <p:spPr>
          <a:xfrm>
            <a:off x="1676400" y="4572000"/>
            <a:ext cx="6400800" cy="1679575"/>
          </a:xfrm>
        </p:spPr>
        <p:txBody>
          <a:bodyPr anchor="ctr"/>
          <a:lstStyle>
            <a:lvl1pPr marL="0" indent="0" algn="ctr">
              <a:buFontTx/>
              <a:buNone/>
              <a:defRPr/>
            </a:lvl1pPr>
          </a:lstStyle>
          <a:p>
            <a:r>
              <a:rPr lang="en-GB"/>
              <a:t>Click to edit Master subtitle style</a:t>
            </a:r>
          </a:p>
        </p:txBody>
      </p:sp>
      <p:sp>
        <p:nvSpPr>
          <p:cNvPr id="35" name="Rectangle 35"/>
          <p:cNvSpPr>
            <a:spLocks noGrp="1" noChangeArrowheads="1"/>
          </p:cNvSpPr>
          <p:nvPr>
            <p:ph type="dt" sz="half" idx="10"/>
          </p:nvPr>
        </p:nvSpPr>
        <p:spPr>
          <a:xfrm>
            <a:off x="685800" y="6324600"/>
            <a:ext cx="1905000" cy="457200"/>
          </a:xfrm>
        </p:spPr>
        <p:txBody>
          <a:bodyPr/>
          <a:lstStyle>
            <a:lvl1pPr>
              <a:defRPr/>
            </a:lvl1pPr>
          </a:lstStyle>
          <a:p>
            <a:pPr>
              <a:defRPr/>
            </a:pPr>
            <a:r>
              <a:rPr lang="en-US" smtClean="0"/>
              <a:t>2008/01/10</a:t>
            </a:r>
            <a:endParaRPr lang="en-GB"/>
          </a:p>
        </p:txBody>
      </p:sp>
      <p:sp>
        <p:nvSpPr>
          <p:cNvPr id="36" name="Rectangle 36"/>
          <p:cNvSpPr>
            <a:spLocks noGrp="1" noChangeArrowheads="1"/>
          </p:cNvSpPr>
          <p:nvPr>
            <p:ph type="ftr" sz="quarter" idx="11"/>
          </p:nvPr>
        </p:nvSpPr>
        <p:spPr>
          <a:xfrm>
            <a:off x="3124200" y="6324600"/>
            <a:ext cx="2895600" cy="457200"/>
          </a:xfrm>
        </p:spPr>
        <p:txBody>
          <a:bodyPr/>
          <a:lstStyle>
            <a:lvl1pPr>
              <a:defRPr/>
            </a:lvl1pPr>
          </a:lstStyle>
          <a:p>
            <a:pPr>
              <a:defRPr/>
            </a:pPr>
            <a:endParaRPr lang="en-GB"/>
          </a:p>
        </p:txBody>
      </p:sp>
      <p:sp>
        <p:nvSpPr>
          <p:cNvPr id="37" name="Rectangle 37"/>
          <p:cNvSpPr>
            <a:spLocks noGrp="1" noChangeArrowheads="1"/>
          </p:cNvSpPr>
          <p:nvPr>
            <p:ph type="sldNum" sz="quarter" idx="12"/>
          </p:nvPr>
        </p:nvSpPr>
        <p:spPr>
          <a:xfrm>
            <a:off x="6553200" y="6324600"/>
            <a:ext cx="1905000" cy="457200"/>
          </a:xfrm>
        </p:spPr>
        <p:txBody>
          <a:bodyPr/>
          <a:lstStyle>
            <a:lvl1pPr>
              <a:defRPr/>
            </a:lvl1pPr>
          </a:lstStyle>
          <a:p>
            <a:pPr>
              <a:defRPr/>
            </a:pPr>
            <a:fld id="{E8A885FA-AFB9-4139-84B6-651B93EE822F}" type="slidenum">
              <a:rPr lang="en-GB"/>
              <a:pPr>
                <a:defRPr/>
              </a:pPr>
              <a:t>‹#›</a:t>
            </a:fld>
            <a:endParaRPr lang="en-GB"/>
          </a:p>
        </p:txBody>
      </p:sp>
    </p:spTree>
  </p:cSld>
  <p:clrMapOvr>
    <a:masterClrMapping/>
  </p:clrMapOvr>
  <p:transition>
    <p:pull dir="l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32"/>
          <p:cNvSpPr>
            <a:spLocks noGrp="1" noChangeArrowheads="1"/>
          </p:cNvSpPr>
          <p:nvPr>
            <p:ph type="dt" sz="half" idx="10"/>
          </p:nvPr>
        </p:nvSpPr>
        <p:spPr>
          <a:ln/>
        </p:spPr>
        <p:txBody>
          <a:bodyPr/>
          <a:lstStyle>
            <a:lvl1pPr>
              <a:defRPr/>
            </a:lvl1pPr>
          </a:lstStyle>
          <a:p>
            <a:pPr>
              <a:defRPr/>
            </a:pPr>
            <a:r>
              <a:rPr lang="en-US" smtClean="0"/>
              <a:t>2008/01/10</a:t>
            </a:r>
            <a:endParaRPr lang="en-GB"/>
          </a:p>
        </p:txBody>
      </p:sp>
      <p:sp>
        <p:nvSpPr>
          <p:cNvPr id="5" name="Rectangle 33"/>
          <p:cNvSpPr>
            <a:spLocks noGrp="1" noChangeArrowheads="1"/>
          </p:cNvSpPr>
          <p:nvPr>
            <p:ph type="ftr" sz="quarter" idx="11"/>
          </p:nvPr>
        </p:nvSpPr>
        <p:spPr>
          <a:ln/>
        </p:spPr>
        <p:txBody>
          <a:bodyPr/>
          <a:lstStyle>
            <a:lvl1pPr>
              <a:defRPr/>
            </a:lvl1pPr>
          </a:lstStyle>
          <a:p>
            <a:pPr>
              <a:defRPr/>
            </a:pPr>
            <a:endParaRPr lang="en-US"/>
          </a:p>
        </p:txBody>
      </p:sp>
      <p:sp>
        <p:nvSpPr>
          <p:cNvPr id="6" name="Rectangle 34"/>
          <p:cNvSpPr>
            <a:spLocks noGrp="1" noChangeArrowheads="1"/>
          </p:cNvSpPr>
          <p:nvPr>
            <p:ph type="sldNum" sz="quarter" idx="12"/>
          </p:nvPr>
        </p:nvSpPr>
        <p:spPr>
          <a:ln/>
        </p:spPr>
        <p:txBody>
          <a:bodyPr/>
          <a:lstStyle>
            <a:lvl1pPr>
              <a:defRPr/>
            </a:lvl1pPr>
          </a:lstStyle>
          <a:p>
            <a:pPr>
              <a:defRPr/>
            </a:pPr>
            <a:fld id="{40A02826-C898-4DA9-952C-1D6A4B2EECB7}" type="slidenum">
              <a:rPr lang="en-GB"/>
              <a:pPr>
                <a:defRPr/>
              </a:pPr>
              <a:t>‹#›</a:t>
            </a:fld>
            <a:endParaRPr lang="en-GB"/>
          </a:p>
        </p:txBody>
      </p:sp>
    </p:spTree>
  </p:cSld>
  <p:clrMapOvr>
    <a:masterClrMapping/>
  </p:clrMapOvr>
  <p:transition>
    <p:pull dir="l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415925"/>
            <a:ext cx="2209800" cy="568007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152400" y="415925"/>
            <a:ext cx="6477000" cy="5680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32"/>
          <p:cNvSpPr>
            <a:spLocks noGrp="1" noChangeArrowheads="1"/>
          </p:cNvSpPr>
          <p:nvPr>
            <p:ph type="dt" sz="half" idx="10"/>
          </p:nvPr>
        </p:nvSpPr>
        <p:spPr>
          <a:ln/>
        </p:spPr>
        <p:txBody>
          <a:bodyPr/>
          <a:lstStyle>
            <a:lvl1pPr>
              <a:defRPr/>
            </a:lvl1pPr>
          </a:lstStyle>
          <a:p>
            <a:pPr>
              <a:defRPr/>
            </a:pPr>
            <a:r>
              <a:rPr lang="en-US" smtClean="0"/>
              <a:t>2008/01/10</a:t>
            </a:r>
            <a:endParaRPr lang="en-GB"/>
          </a:p>
        </p:txBody>
      </p:sp>
      <p:sp>
        <p:nvSpPr>
          <p:cNvPr id="5" name="Rectangle 33"/>
          <p:cNvSpPr>
            <a:spLocks noGrp="1" noChangeArrowheads="1"/>
          </p:cNvSpPr>
          <p:nvPr>
            <p:ph type="ftr" sz="quarter" idx="11"/>
          </p:nvPr>
        </p:nvSpPr>
        <p:spPr>
          <a:ln/>
        </p:spPr>
        <p:txBody>
          <a:bodyPr/>
          <a:lstStyle>
            <a:lvl1pPr>
              <a:defRPr/>
            </a:lvl1pPr>
          </a:lstStyle>
          <a:p>
            <a:pPr>
              <a:defRPr/>
            </a:pPr>
            <a:endParaRPr lang="en-US"/>
          </a:p>
        </p:txBody>
      </p:sp>
      <p:sp>
        <p:nvSpPr>
          <p:cNvPr id="6" name="Rectangle 34"/>
          <p:cNvSpPr>
            <a:spLocks noGrp="1" noChangeArrowheads="1"/>
          </p:cNvSpPr>
          <p:nvPr>
            <p:ph type="sldNum" sz="quarter" idx="12"/>
          </p:nvPr>
        </p:nvSpPr>
        <p:spPr>
          <a:ln/>
        </p:spPr>
        <p:txBody>
          <a:bodyPr/>
          <a:lstStyle>
            <a:lvl1pPr>
              <a:defRPr/>
            </a:lvl1pPr>
          </a:lstStyle>
          <a:p>
            <a:pPr>
              <a:defRPr/>
            </a:pPr>
            <a:fld id="{99B1E75A-5C77-4848-AAD3-016A31457D47}" type="slidenum">
              <a:rPr lang="en-GB"/>
              <a:pPr>
                <a:defRPr/>
              </a:pPr>
              <a:t>‹#›</a:t>
            </a:fld>
            <a:endParaRPr lang="en-GB"/>
          </a:p>
        </p:txBody>
      </p:sp>
    </p:spTree>
  </p:cSld>
  <p:clrMapOvr>
    <a:masterClrMapping/>
  </p:clrMapOvr>
  <p:transition>
    <p:pull dir="l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415925"/>
            <a:ext cx="8839200" cy="701675"/>
          </a:xfrm>
        </p:spPr>
        <p:txBody>
          <a:bodyPr/>
          <a:lstStyle/>
          <a:p>
            <a:r>
              <a:rPr lang="en-US" smtClean="0"/>
              <a:t>Click to edit Master title style</a:t>
            </a:r>
            <a:endParaRPr lang="en-ZA"/>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Rectangle 32"/>
          <p:cNvSpPr>
            <a:spLocks noGrp="1" noChangeArrowheads="1"/>
          </p:cNvSpPr>
          <p:nvPr>
            <p:ph type="dt" sz="half" idx="10"/>
          </p:nvPr>
        </p:nvSpPr>
        <p:spPr>
          <a:ln/>
        </p:spPr>
        <p:txBody>
          <a:bodyPr/>
          <a:lstStyle>
            <a:lvl1pPr>
              <a:defRPr/>
            </a:lvl1pPr>
          </a:lstStyle>
          <a:p>
            <a:pPr>
              <a:defRPr/>
            </a:pPr>
            <a:r>
              <a:rPr lang="en-US" smtClean="0"/>
              <a:t>2008/01/10</a:t>
            </a:r>
            <a:endParaRPr lang="en-GB"/>
          </a:p>
        </p:txBody>
      </p:sp>
      <p:sp>
        <p:nvSpPr>
          <p:cNvPr id="6" name="Rectangle 33"/>
          <p:cNvSpPr>
            <a:spLocks noGrp="1" noChangeArrowheads="1"/>
          </p:cNvSpPr>
          <p:nvPr>
            <p:ph type="ftr" sz="quarter" idx="11"/>
          </p:nvPr>
        </p:nvSpPr>
        <p:spPr>
          <a:ln/>
        </p:spPr>
        <p:txBody>
          <a:bodyPr/>
          <a:lstStyle>
            <a:lvl1pPr>
              <a:defRPr/>
            </a:lvl1pPr>
          </a:lstStyle>
          <a:p>
            <a:pPr>
              <a:defRPr/>
            </a:pPr>
            <a:endParaRPr lang="en-US"/>
          </a:p>
        </p:txBody>
      </p:sp>
      <p:sp>
        <p:nvSpPr>
          <p:cNvPr id="7" name="Rectangle 34"/>
          <p:cNvSpPr>
            <a:spLocks noGrp="1" noChangeArrowheads="1"/>
          </p:cNvSpPr>
          <p:nvPr>
            <p:ph type="sldNum" sz="quarter" idx="12"/>
          </p:nvPr>
        </p:nvSpPr>
        <p:spPr>
          <a:ln/>
        </p:spPr>
        <p:txBody>
          <a:bodyPr/>
          <a:lstStyle>
            <a:lvl1pPr>
              <a:defRPr/>
            </a:lvl1pPr>
          </a:lstStyle>
          <a:p>
            <a:pPr>
              <a:defRPr/>
            </a:pPr>
            <a:fld id="{706C7AF2-F0F5-48D4-8C61-0CCE7DC02DCC}" type="slidenum">
              <a:rPr lang="en-GB"/>
              <a:pPr>
                <a:defRPr/>
              </a:pPr>
              <a:t>‹#›</a:t>
            </a:fld>
            <a:endParaRPr lang="en-GB"/>
          </a:p>
        </p:txBody>
      </p:sp>
    </p:spTree>
  </p:cSld>
  <p:clrMapOvr>
    <a:masterClrMapping/>
  </p:clrMapOvr>
  <p:transition>
    <p:pull dir="l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32"/>
          <p:cNvSpPr>
            <a:spLocks noGrp="1" noChangeArrowheads="1"/>
          </p:cNvSpPr>
          <p:nvPr>
            <p:ph type="dt" sz="half" idx="10"/>
          </p:nvPr>
        </p:nvSpPr>
        <p:spPr>
          <a:ln/>
        </p:spPr>
        <p:txBody>
          <a:bodyPr/>
          <a:lstStyle>
            <a:lvl1pPr>
              <a:defRPr/>
            </a:lvl1pPr>
          </a:lstStyle>
          <a:p>
            <a:pPr>
              <a:defRPr/>
            </a:pPr>
            <a:r>
              <a:rPr lang="en-US" smtClean="0"/>
              <a:t>2008/01/10</a:t>
            </a:r>
            <a:endParaRPr lang="en-GB"/>
          </a:p>
        </p:txBody>
      </p:sp>
      <p:sp>
        <p:nvSpPr>
          <p:cNvPr id="5" name="Rectangle 33"/>
          <p:cNvSpPr>
            <a:spLocks noGrp="1" noChangeArrowheads="1"/>
          </p:cNvSpPr>
          <p:nvPr>
            <p:ph type="ftr" sz="quarter" idx="11"/>
          </p:nvPr>
        </p:nvSpPr>
        <p:spPr>
          <a:ln/>
        </p:spPr>
        <p:txBody>
          <a:bodyPr/>
          <a:lstStyle>
            <a:lvl1pPr>
              <a:defRPr/>
            </a:lvl1pPr>
          </a:lstStyle>
          <a:p>
            <a:pPr>
              <a:defRPr/>
            </a:pPr>
            <a:endParaRPr lang="en-US"/>
          </a:p>
        </p:txBody>
      </p:sp>
      <p:sp>
        <p:nvSpPr>
          <p:cNvPr id="6" name="Rectangle 34"/>
          <p:cNvSpPr>
            <a:spLocks noGrp="1" noChangeArrowheads="1"/>
          </p:cNvSpPr>
          <p:nvPr>
            <p:ph type="sldNum" sz="quarter" idx="12"/>
          </p:nvPr>
        </p:nvSpPr>
        <p:spPr>
          <a:ln/>
        </p:spPr>
        <p:txBody>
          <a:bodyPr/>
          <a:lstStyle>
            <a:lvl1pPr>
              <a:defRPr/>
            </a:lvl1pPr>
          </a:lstStyle>
          <a:p>
            <a:pPr>
              <a:defRPr/>
            </a:pPr>
            <a:fld id="{B7FD8B98-A562-4D7B-9C4A-D21FAFF48046}" type="slidenum">
              <a:rPr lang="en-GB"/>
              <a:pPr>
                <a:defRPr/>
              </a:pPr>
              <a:t>‹#›</a:t>
            </a:fld>
            <a:endParaRPr lang="en-GB"/>
          </a:p>
        </p:txBody>
      </p:sp>
    </p:spTree>
  </p:cSld>
  <p:clrMapOvr>
    <a:masterClrMapping/>
  </p:clrMapOvr>
  <p:transition>
    <p:pull dir="l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2"/>
          <p:cNvSpPr>
            <a:spLocks noGrp="1" noChangeArrowheads="1"/>
          </p:cNvSpPr>
          <p:nvPr>
            <p:ph type="dt" sz="half" idx="10"/>
          </p:nvPr>
        </p:nvSpPr>
        <p:spPr>
          <a:ln/>
        </p:spPr>
        <p:txBody>
          <a:bodyPr/>
          <a:lstStyle>
            <a:lvl1pPr>
              <a:defRPr/>
            </a:lvl1pPr>
          </a:lstStyle>
          <a:p>
            <a:pPr>
              <a:defRPr/>
            </a:pPr>
            <a:r>
              <a:rPr lang="en-US" smtClean="0"/>
              <a:t>2008/01/10</a:t>
            </a:r>
            <a:endParaRPr lang="en-GB"/>
          </a:p>
        </p:txBody>
      </p:sp>
      <p:sp>
        <p:nvSpPr>
          <p:cNvPr id="5" name="Rectangle 33"/>
          <p:cNvSpPr>
            <a:spLocks noGrp="1" noChangeArrowheads="1"/>
          </p:cNvSpPr>
          <p:nvPr>
            <p:ph type="ftr" sz="quarter" idx="11"/>
          </p:nvPr>
        </p:nvSpPr>
        <p:spPr>
          <a:ln/>
        </p:spPr>
        <p:txBody>
          <a:bodyPr/>
          <a:lstStyle>
            <a:lvl1pPr>
              <a:defRPr/>
            </a:lvl1pPr>
          </a:lstStyle>
          <a:p>
            <a:pPr>
              <a:defRPr/>
            </a:pPr>
            <a:endParaRPr lang="en-US"/>
          </a:p>
        </p:txBody>
      </p:sp>
      <p:sp>
        <p:nvSpPr>
          <p:cNvPr id="6" name="Rectangle 34"/>
          <p:cNvSpPr>
            <a:spLocks noGrp="1" noChangeArrowheads="1"/>
          </p:cNvSpPr>
          <p:nvPr>
            <p:ph type="sldNum" sz="quarter" idx="12"/>
          </p:nvPr>
        </p:nvSpPr>
        <p:spPr>
          <a:ln/>
        </p:spPr>
        <p:txBody>
          <a:bodyPr/>
          <a:lstStyle>
            <a:lvl1pPr>
              <a:defRPr/>
            </a:lvl1pPr>
          </a:lstStyle>
          <a:p>
            <a:pPr>
              <a:defRPr/>
            </a:pPr>
            <a:fld id="{7F77AC1D-A943-4E2E-A82A-33BA81143CED}" type="slidenum">
              <a:rPr lang="en-GB"/>
              <a:pPr>
                <a:defRPr/>
              </a:pPr>
              <a:t>‹#›</a:t>
            </a:fld>
            <a:endParaRPr lang="en-GB"/>
          </a:p>
        </p:txBody>
      </p:sp>
    </p:spTree>
  </p:cSld>
  <p:clrMapOvr>
    <a:masterClrMapping/>
  </p:clrMapOvr>
  <p:transition>
    <p:pull dir="l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Rectangle 32"/>
          <p:cNvSpPr>
            <a:spLocks noGrp="1" noChangeArrowheads="1"/>
          </p:cNvSpPr>
          <p:nvPr>
            <p:ph type="dt" sz="half" idx="10"/>
          </p:nvPr>
        </p:nvSpPr>
        <p:spPr>
          <a:ln/>
        </p:spPr>
        <p:txBody>
          <a:bodyPr/>
          <a:lstStyle>
            <a:lvl1pPr>
              <a:defRPr/>
            </a:lvl1pPr>
          </a:lstStyle>
          <a:p>
            <a:pPr>
              <a:defRPr/>
            </a:pPr>
            <a:r>
              <a:rPr lang="en-US" smtClean="0"/>
              <a:t>2008/01/10</a:t>
            </a:r>
            <a:endParaRPr lang="en-GB"/>
          </a:p>
        </p:txBody>
      </p:sp>
      <p:sp>
        <p:nvSpPr>
          <p:cNvPr id="6" name="Rectangle 33"/>
          <p:cNvSpPr>
            <a:spLocks noGrp="1" noChangeArrowheads="1"/>
          </p:cNvSpPr>
          <p:nvPr>
            <p:ph type="ftr" sz="quarter" idx="11"/>
          </p:nvPr>
        </p:nvSpPr>
        <p:spPr>
          <a:ln/>
        </p:spPr>
        <p:txBody>
          <a:bodyPr/>
          <a:lstStyle>
            <a:lvl1pPr>
              <a:defRPr/>
            </a:lvl1pPr>
          </a:lstStyle>
          <a:p>
            <a:pPr>
              <a:defRPr/>
            </a:pPr>
            <a:endParaRPr lang="en-US"/>
          </a:p>
        </p:txBody>
      </p:sp>
      <p:sp>
        <p:nvSpPr>
          <p:cNvPr id="7" name="Rectangle 34"/>
          <p:cNvSpPr>
            <a:spLocks noGrp="1" noChangeArrowheads="1"/>
          </p:cNvSpPr>
          <p:nvPr>
            <p:ph type="sldNum" sz="quarter" idx="12"/>
          </p:nvPr>
        </p:nvSpPr>
        <p:spPr>
          <a:ln/>
        </p:spPr>
        <p:txBody>
          <a:bodyPr/>
          <a:lstStyle>
            <a:lvl1pPr>
              <a:defRPr/>
            </a:lvl1pPr>
          </a:lstStyle>
          <a:p>
            <a:pPr>
              <a:defRPr/>
            </a:pPr>
            <a:fld id="{DBA1B01B-DCDC-42D4-9087-30DF823EFBF4}" type="slidenum">
              <a:rPr lang="en-GB"/>
              <a:pPr>
                <a:defRPr/>
              </a:pPr>
              <a:t>‹#›</a:t>
            </a:fld>
            <a:endParaRPr lang="en-GB"/>
          </a:p>
        </p:txBody>
      </p:sp>
    </p:spTree>
  </p:cSld>
  <p:clrMapOvr>
    <a:masterClrMapping/>
  </p:clrMapOvr>
  <p:transition>
    <p:pull dir="l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Rectangle 32"/>
          <p:cNvSpPr>
            <a:spLocks noGrp="1" noChangeArrowheads="1"/>
          </p:cNvSpPr>
          <p:nvPr>
            <p:ph type="dt" sz="half" idx="10"/>
          </p:nvPr>
        </p:nvSpPr>
        <p:spPr>
          <a:ln/>
        </p:spPr>
        <p:txBody>
          <a:bodyPr/>
          <a:lstStyle>
            <a:lvl1pPr>
              <a:defRPr/>
            </a:lvl1pPr>
          </a:lstStyle>
          <a:p>
            <a:pPr>
              <a:defRPr/>
            </a:pPr>
            <a:r>
              <a:rPr lang="en-US" smtClean="0"/>
              <a:t>2008/01/10</a:t>
            </a:r>
            <a:endParaRPr lang="en-GB"/>
          </a:p>
        </p:txBody>
      </p:sp>
      <p:sp>
        <p:nvSpPr>
          <p:cNvPr id="8" name="Rectangle 33"/>
          <p:cNvSpPr>
            <a:spLocks noGrp="1" noChangeArrowheads="1"/>
          </p:cNvSpPr>
          <p:nvPr>
            <p:ph type="ftr" sz="quarter" idx="11"/>
          </p:nvPr>
        </p:nvSpPr>
        <p:spPr>
          <a:ln/>
        </p:spPr>
        <p:txBody>
          <a:bodyPr/>
          <a:lstStyle>
            <a:lvl1pPr>
              <a:defRPr/>
            </a:lvl1pPr>
          </a:lstStyle>
          <a:p>
            <a:pPr>
              <a:defRPr/>
            </a:pPr>
            <a:endParaRPr lang="en-US"/>
          </a:p>
        </p:txBody>
      </p:sp>
      <p:sp>
        <p:nvSpPr>
          <p:cNvPr id="9" name="Rectangle 34"/>
          <p:cNvSpPr>
            <a:spLocks noGrp="1" noChangeArrowheads="1"/>
          </p:cNvSpPr>
          <p:nvPr>
            <p:ph type="sldNum" sz="quarter" idx="12"/>
          </p:nvPr>
        </p:nvSpPr>
        <p:spPr>
          <a:ln/>
        </p:spPr>
        <p:txBody>
          <a:bodyPr/>
          <a:lstStyle>
            <a:lvl1pPr>
              <a:defRPr/>
            </a:lvl1pPr>
          </a:lstStyle>
          <a:p>
            <a:pPr>
              <a:defRPr/>
            </a:pPr>
            <a:fld id="{B279BC03-EFD1-426B-89E1-AF0E567E452C}" type="slidenum">
              <a:rPr lang="en-GB"/>
              <a:pPr>
                <a:defRPr/>
              </a:pPr>
              <a:t>‹#›</a:t>
            </a:fld>
            <a:endParaRPr lang="en-GB"/>
          </a:p>
        </p:txBody>
      </p:sp>
    </p:spTree>
  </p:cSld>
  <p:clrMapOvr>
    <a:masterClrMapping/>
  </p:clrMapOvr>
  <p:transition>
    <p:pull dir="l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Rectangle 32"/>
          <p:cNvSpPr>
            <a:spLocks noGrp="1" noChangeArrowheads="1"/>
          </p:cNvSpPr>
          <p:nvPr>
            <p:ph type="dt" sz="half" idx="10"/>
          </p:nvPr>
        </p:nvSpPr>
        <p:spPr>
          <a:ln/>
        </p:spPr>
        <p:txBody>
          <a:bodyPr/>
          <a:lstStyle>
            <a:lvl1pPr>
              <a:defRPr/>
            </a:lvl1pPr>
          </a:lstStyle>
          <a:p>
            <a:pPr>
              <a:defRPr/>
            </a:pPr>
            <a:r>
              <a:rPr lang="en-US" smtClean="0"/>
              <a:t>2008/01/10</a:t>
            </a:r>
            <a:endParaRPr lang="en-GB"/>
          </a:p>
        </p:txBody>
      </p:sp>
      <p:sp>
        <p:nvSpPr>
          <p:cNvPr id="4" name="Rectangle 33"/>
          <p:cNvSpPr>
            <a:spLocks noGrp="1" noChangeArrowheads="1"/>
          </p:cNvSpPr>
          <p:nvPr>
            <p:ph type="ftr" sz="quarter" idx="11"/>
          </p:nvPr>
        </p:nvSpPr>
        <p:spPr>
          <a:ln/>
        </p:spPr>
        <p:txBody>
          <a:bodyPr/>
          <a:lstStyle>
            <a:lvl1pPr>
              <a:defRPr/>
            </a:lvl1pPr>
          </a:lstStyle>
          <a:p>
            <a:pPr>
              <a:defRPr/>
            </a:pPr>
            <a:endParaRPr lang="en-US"/>
          </a:p>
        </p:txBody>
      </p:sp>
      <p:sp>
        <p:nvSpPr>
          <p:cNvPr id="5" name="Rectangle 34"/>
          <p:cNvSpPr>
            <a:spLocks noGrp="1" noChangeArrowheads="1"/>
          </p:cNvSpPr>
          <p:nvPr>
            <p:ph type="sldNum" sz="quarter" idx="12"/>
          </p:nvPr>
        </p:nvSpPr>
        <p:spPr>
          <a:ln/>
        </p:spPr>
        <p:txBody>
          <a:bodyPr/>
          <a:lstStyle>
            <a:lvl1pPr>
              <a:defRPr/>
            </a:lvl1pPr>
          </a:lstStyle>
          <a:p>
            <a:pPr>
              <a:defRPr/>
            </a:pPr>
            <a:fld id="{8043126F-39A2-4E12-AD1E-603AD8174E33}" type="slidenum">
              <a:rPr lang="en-GB"/>
              <a:pPr>
                <a:defRPr/>
              </a:pPr>
              <a:t>‹#›</a:t>
            </a:fld>
            <a:endParaRPr lang="en-GB"/>
          </a:p>
        </p:txBody>
      </p:sp>
    </p:spTree>
  </p:cSld>
  <p:clrMapOvr>
    <a:masterClrMapping/>
  </p:clrMapOvr>
  <p:transition>
    <p:pull dir="l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2"/>
          <p:cNvSpPr>
            <a:spLocks noGrp="1" noChangeArrowheads="1"/>
          </p:cNvSpPr>
          <p:nvPr>
            <p:ph type="dt" sz="half" idx="10"/>
          </p:nvPr>
        </p:nvSpPr>
        <p:spPr>
          <a:ln/>
        </p:spPr>
        <p:txBody>
          <a:bodyPr/>
          <a:lstStyle>
            <a:lvl1pPr>
              <a:defRPr/>
            </a:lvl1pPr>
          </a:lstStyle>
          <a:p>
            <a:pPr>
              <a:defRPr/>
            </a:pPr>
            <a:r>
              <a:rPr lang="en-US" smtClean="0"/>
              <a:t>2008/01/10</a:t>
            </a:r>
            <a:endParaRPr lang="en-GB"/>
          </a:p>
        </p:txBody>
      </p:sp>
      <p:sp>
        <p:nvSpPr>
          <p:cNvPr id="3" name="Rectangle 33"/>
          <p:cNvSpPr>
            <a:spLocks noGrp="1" noChangeArrowheads="1"/>
          </p:cNvSpPr>
          <p:nvPr>
            <p:ph type="ftr" sz="quarter" idx="11"/>
          </p:nvPr>
        </p:nvSpPr>
        <p:spPr>
          <a:ln/>
        </p:spPr>
        <p:txBody>
          <a:bodyPr/>
          <a:lstStyle>
            <a:lvl1pPr>
              <a:defRPr/>
            </a:lvl1pPr>
          </a:lstStyle>
          <a:p>
            <a:pPr>
              <a:defRPr/>
            </a:pPr>
            <a:endParaRPr lang="en-US"/>
          </a:p>
        </p:txBody>
      </p:sp>
      <p:sp>
        <p:nvSpPr>
          <p:cNvPr id="4" name="Rectangle 34"/>
          <p:cNvSpPr>
            <a:spLocks noGrp="1" noChangeArrowheads="1"/>
          </p:cNvSpPr>
          <p:nvPr>
            <p:ph type="sldNum" sz="quarter" idx="12"/>
          </p:nvPr>
        </p:nvSpPr>
        <p:spPr>
          <a:ln/>
        </p:spPr>
        <p:txBody>
          <a:bodyPr/>
          <a:lstStyle>
            <a:lvl1pPr>
              <a:defRPr/>
            </a:lvl1pPr>
          </a:lstStyle>
          <a:p>
            <a:pPr>
              <a:defRPr/>
            </a:pPr>
            <a:fld id="{4A25C4A7-2137-4C48-9B38-60D3066D7266}" type="slidenum">
              <a:rPr lang="en-GB"/>
              <a:pPr>
                <a:defRPr/>
              </a:pPr>
              <a:t>‹#›</a:t>
            </a:fld>
            <a:endParaRPr lang="en-GB"/>
          </a:p>
        </p:txBody>
      </p:sp>
    </p:spTree>
  </p:cSld>
  <p:clrMapOvr>
    <a:masterClrMapping/>
  </p:clrMapOvr>
  <p:transition>
    <p:pull dir="l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2"/>
          <p:cNvSpPr>
            <a:spLocks noGrp="1" noChangeArrowheads="1"/>
          </p:cNvSpPr>
          <p:nvPr>
            <p:ph type="dt" sz="half" idx="10"/>
          </p:nvPr>
        </p:nvSpPr>
        <p:spPr>
          <a:ln/>
        </p:spPr>
        <p:txBody>
          <a:bodyPr/>
          <a:lstStyle>
            <a:lvl1pPr>
              <a:defRPr/>
            </a:lvl1pPr>
          </a:lstStyle>
          <a:p>
            <a:pPr>
              <a:defRPr/>
            </a:pPr>
            <a:r>
              <a:rPr lang="en-US" smtClean="0"/>
              <a:t>2008/01/10</a:t>
            </a:r>
            <a:endParaRPr lang="en-GB"/>
          </a:p>
        </p:txBody>
      </p:sp>
      <p:sp>
        <p:nvSpPr>
          <p:cNvPr id="6" name="Rectangle 33"/>
          <p:cNvSpPr>
            <a:spLocks noGrp="1" noChangeArrowheads="1"/>
          </p:cNvSpPr>
          <p:nvPr>
            <p:ph type="ftr" sz="quarter" idx="11"/>
          </p:nvPr>
        </p:nvSpPr>
        <p:spPr>
          <a:ln/>
        </p:spPr>
        <p:txBody>
          <a:bodyPr/>
          <a:lstStyle>
            <a:lvl1pPr>
              <a:defRPr/>
            </a:lvl1pPr>
          </a:lstStyle>
          <a:p>
            <a:pPr>
              <a:defRPr/>
            </a:pPr>
            <a:endParaRPr lang="en-US"/>
          </a:p>
        </p:txBody>
      </p:sp>
      <p:sp>
        <p:nvSpPr>
          <p:cNvPr id="7" name="Rectangle 34"/>
          <p:cNvSpPr>
            <a:spLocks noGrp="1" noChangeArrowheads="1"/>
          </p:cNvSpPr>
          <p:nvPr>
            <p:ph type="sldNum" sz="quarter" idx="12"/>
          </p:nvPr>
        </p:nvSpPr>
        <p:spPr>
          <a:ln/>
        </p:spPr>
        <p:txBody>
          <a:bodyPr/>
          <a:lstStyle>
            <a:lvl1pPr>
              <a:defRPr/>
            </a:lvl1pPr>
          </a:lstStyle>
          <a:p>
            <a:pPr>
              <a:defRPr/>
            </a:pPr>
            <a:fld id="{30FBB760-F4CA-4F26-A768-981E1AEE5AD1}" type="slidenum">
              <a:rPr lang="en-GB"/>
              <a:pPr>
                <a:defRPr/>
              </a:pPr>
              <a:t>‹#›</a:t>
            </a:fld>
            <a:endParaRPr lang="en-GB"/>
          </a:p>
        </p:txBody>
      </p:sp>
    </p:spTree>
  </p:cSld>
  <p:clrMapOvr>
    <a:masterClrMapping/>
  </p:clrMapOvr>
  <p:transition>
    <p:pull dir="l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2"/>
          <p:cNvSpPr>
            <a:spLocks noGrp="1" noChangeArrowheads="1"/>
          </p:cNvSpPr>
          <p:nvPr>
            <p:ph type="dt" sz="half" idx="10"/>
          </p:nvPr>
        </p:nvSpPr>
        <p:spPr>
          <a:ln/>
        </p:spPr>
        <p:txBody>
          <a:bodyPr/>
          <a:lstStyle>
            <a:lvl1pPr>
              <a:defRPr/>
            </a:lvl1pPr>
          </a:lstStyle>
          <a:p>
            <a:pPr>
              <a:defRPr/>
            </a:pPr>
            <a:r>
              <a:rPr lang="en-US" smtClean="0"/>
              <a:t>2008/01/10</a:t>
            </a:r>
            <a:endParaRPr lang="en-GB"/>
          </a:p>
        </p:txBody>
      </p:sp>
      <p:sp>
        <p:nvSpPr>
          <p:cNvPr id="6" name="Rectangle 33"/>
          <p:cNvSpPr>
            <a:spLocks noGrp="1" noChangeArrowheads="1"/>
          </p:cNvSpPr>
          <p:nvPr>
            <p:ph type="ftr" sz="quarter" idx="11"/>
          </p:nvPr>
        </p:nvSpPr>
        <p:spPr>
          <a:ln/>
        </p:spPr>
        <p:txBody>
          <a:bodyPr/>
          <a:lstStyle>
            <a:lvl1pPr>
              <a:defRPr/>
            </a:lvl1pPr>
          </a:lstStyle>
          <a:p>
            <a:pPr>
              <a:defRPr/>
            </a:pPr>
            <a:endParaRPr lang="en-US"/>
          </a:p>
        </p:txBody>
      </p:sp>
      <p:sp>
        <p:nvSpPr>
          <p:cNvPr id="7" name="Rectangle 34"/>
          <p:cNvSpPr>
            <a:spLocks noGrp="1" noChangeArrowheads="1"/>
          </p:cNvSpPr>
          <p:nvPr>
            <p:ph type="sldNum" sz="quarter" idx="12"/>
          </p:nvPr>
        </p:nvSpPr>
        <p:spPr>
          <a:ln/>
        </p:spPr>
        <p:txBody>
          <a:bodyPr/>
          <a:lstStyle>
            <a:lvl1pPr>
              <a:defRPr/>
            </a:lvl1pPr>
          </a:lstStyle>
          <a:p>
            <a:pPr>
              <a:defRPr/>
            </a:pPr>
            <a:fld id="{AF2FB3CB-9487-4FDF-9263-B95C8104ACCC}" type="slidenum">
              <a:rPr lang="en-GB"/>
              <a:pPr>
                <a:defRPr/>
              </a:pPr>
              <a:t>‹#›</a:t>
            </a:fld>
            <a:endParaRPr lang="en-GB"/>
          </a:p>
        </p:txBody>
      </p:sp>
    </p:spTree>
  </p:cSld>
  <p:clrMapOvr>
    <a:masterClrMapping/>
  </p:clrMapOvr>
  <p:transition>
    <p:pull dir="l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7405688"/>
            <a:chOff x="0" y="-9"/>
            <a:chExt cx="5760" cy="4665"/>
          </a:xfrm>
        </p:grpSpPr>
        <p:sp>
          <p:nvSpPr>
            <p:cNvPr id="72707" name="Freeform 3"/>
            <p:cNvSpPr>
              <a:spLocks/>
            </p:cNvSpPr>
            <p:nvPr/>
          </p:nvSpPr>
          <p:spPr bwMode="hidden">
            <a:xfrm>
              <a:off x="1632" y="-5"/>
              <a:ext cx="1737" cy="4333"/>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eaLnBrk="0" hangingPunct="0">
                <a:defRPr/>
              </a:pPr>
              <a:endParaRPr lang="en-ZA">
                <a:cs typeface="+mn-cs"/>
              </a:endParaRPr>
            </a:p>
          </p:txBody>
        </p:sp>
        <p:sp>
          <p:nvSpPr>
            <p:cNvPr id="72708" name="Freeform 4"/>
            <p:cNvSpPr>
              <a:spLocks/>
            </p:cNvSpPr>
            <p:nvPr/>
          </p:nvSpPr>
          <p:spPr bwMode="hidden">
            <a:xfrm>
              <a:off x="0" y="-7"/>
              <a:ext cx="1737" cy="4329"/>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eaLnBrk="0" hangingPunct="0">
                <a:defRPr/>
              </a:pPr>
              <a:endParaRPr lang="en-ZA">
                <a:cs typeface="+mn-cs"/>
              </a:endParaRPr>
            </a:p>
          </p:txBody>
        </p:sp>
        <p:sp>
          <p:nvSpPr>
            <p:cNvPr id="72709" name="Freeform 5"/>
            <p:cNvSpPr>
              <a:spLocks/>
            </p:cNvSpPr>
            <p:nvPr/>
          </p:nvSpPr>
          <p:spPr bwMode="hidden">
            <a:xfrm>
              <a:off x="3744" y="-4"/>
              <a:ext cx="1739" cy="4330"/>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eaLnBrk="0" hangingPunct="0">
                <a:defRPr/>
              </a:pPr>
              <a:endParaRPr lang="en-ZA">
                <a:cs typeface="+mn-cs"/>
              </a:endParaRPr>
            </a:p>
          </p:txBody>
        </p:sp>
        <p:sp>
          <p:nvSpPr>
            <p:cNvPr id="72710" name="Freeform 6"/>
            <p:cNvSpPr>
              <a:spLocks/>
            </p:cNvSpPr>
            <p:nvPr/>
          </p:nvSpPr>
          <p:spPr bwMode="hidden">
            <a:xfrm>
              <a:off x="1920" y="-9"/>
              <a:ext cx="2080" cy="4324"/>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eaLnBrk="0" hangingPunct="0">
                <a:defRPr/>
              </a:pPr>
              <a:endParaRPr lang="en-ZA">
                <a:cs typeface="+mn-cs"/>
              </a:endParaRPr>
            </a:p>
          </p:txBody>
        </p:sp>
        <p:sp>
          <p:nvSpPr>
            <p:cNvPr id="72711" name="Freeform 7"/>
            <p:cNvSpPr>
              <a:spLocks/>
            </p:cNvSpPr>
            <p:nvPr/>
          </p:nvSpPr>
          <p:spPr bwMode="hidden">
            <a:xfrm>
              <a:off x="117" y="97"/>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bg2"/>
                </a:gs>
                <a:gs pos="100000">
                  <a:schemeClr val="bg1"/>
                </a:gs>
              </a:gsLst>
              <a:lin ang="0" scaled="1"/>
            </a:gradFill>
            <a:ln w="9525">
              <a:noFill/>
              <a:round/>
              <a:headEnd/>
              <a:tailEnd/>
            </a:ln>
            <a:effectLst/>
          </p:spPr>
          <p:txBody>
            <a:bodyPr wrap="none" anchor="ctr"/>
            <a:lstStyle/>
            <a:p>
              <a:pPr eaLnBrk="0" hangingPunct="0">
                <a:defRPr/>
              </a:pPr>
              <a:endParaRPr lang="en-ZA">
                <a:cs typeface="+mn-cs"/>
              </a:endParaRPr>
            </a:p>
          </p:txBody>
        </p:sp>
        <p:sp>
          <p:nvSpPr>
            <p:cNvPr id="72712" name="Freeform 8"/>
            <p:cNvSpPr>
              <a:spLocks/>
            </p:cNvSpPr>
            <p:nvPr/>
          </p:nvSpPr>
          <p:spPr bwMode="hidden">
            <a:xfrm rot="2702961" flipH="1">
              <a:off x="810" y="766"/>
              <a:ext cx="2544" cy="1008"/>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0" hangingPunct="0">
                <a:defRPr/>
              </a:pPr>
              <a:endParaRPr lang="en-ZA">
                <a:cs typeface="+mn-cs"/>
              </a:endParaRPr>
            </a:p>
          </p:txBody>
        </p:sp>
        <p:sp>
          <p:nvSpPr>
            <p:cNvPr id="72713" name="Freeform 9"/>
            <p:cNvSpPr>
              <a:spLocks/>
            </p:cNvSpPr>
            <p:nvPr/>
          </p:nvSpPr>
          <p:spPr bwMode="hidden">
            <a:xfrm>
              <a:off x="83" y="49"/>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0" hangingPunct="0">
                <a:defRPr/>
              </a:pPr>
              <a:endParaRPr lang="en-ZA">
                <a:cs typeface="+mn-cs"/>
              </a:endParaRPr>
            </a:p>
          </p:txBody>
        </p:sp>
        <p:sp>
          <p:nvSpPr>
            <p:cNvPr id="72714" name="Freeform 10"/>
            <p:cNvSpPr>
              <a:spLocks/>
            </p:cNvSpPr>
            <p:nvPr userDrawn="1"/>
          </p:nvSpPr>
          <p:spPr bwMode="hidden">
            <a:xfrm rot="-2895842">
              <a:off x="-984" y="1041"/>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0" hangingPunct="0">
                <a:defRPr/>
              </a:pPr>
              <a:endParaRPr lang="en-ZA">
                <a:cs typeface="+mn-cs"/>
              </a:endParaRPr>
            </a:p>
          </p:txBody>
        </p:sp>
        <p:sp>
          <p:nvSpPr>
            <p:cNvPr id="72715" name="Freeform 11"/>
            <p:cNvSpPr>
              <a:spLocks/>
            </p:cNvSpPr>
            <p:nvPr/>
          </p:nvSpPr>
          <p:spPr bwMode="hidden">
            <a:xfrm rot="-2305141">
              <a:off x="1331" y="913"/>
              <a:ext cx="3594" cy="1735"/>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0" hangingPunct="0">
                <a:defRPr/>
              </a:pPr>
              <a:endParaRPr lang="en-ZA">
                <a:cs typeface="+mn-cs"/>
              </a:endParaRPr>
            </a:p>
          </p:txBody>
        </p:sp>
        <p:sp>
          <p:nvSpPr>
            <p:cNvPr id="72716" name="Freeform 12"/>
            <p:cNvSpPr>
              <a:spLocks/>
            </p:cNvSpPr>
            <p:nvPr/>
          </p:nvSpPr>
          <p:spPr bwMode="hidden">
            <a:xfrm rot="2084418" flipH="1">
              <a:off x="1859" y="865"/>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0" hangingPunct="0">
                <a:defRPr/>
              </a:pPr>
              <a:endParaRPr lang="en-ZA">
                <a:cs typeface="+mn-cs"/>
              </a:endParaRPr>
            </a:p>
          </p:txBody>
        </p:sp>
        <p:sp>
          <p:nvSpPr>
            <p:cNvPr id="72717" name="Freeform 13"/>
            <p:cNvSpPr>
              <a:spLocks/>
            </p:cNvSpPr>
            <p:nvPr/>
          </p:nvSpPr>
          <p:spPr bwMode="hidden">
            <a:xfrm>
              <a:off x="4250" y="-7"/>
              <a:ext cx="1089" cy="2285"/>
            </a:xfrm>
            <a:custGeom>
              <a:avLst/>
              <a:gdLst/>
              <a:ahLst/>
              <a:cxnLst>
                <a:cxn ang="0">
                  <a:pos x="0" y="2265"/>
                </a:cxn>
                <a:cxn ang="0">
                  <a:pos x="1030" y="0"/>
                </a:cxn>
                <a:cxn ang="0">
                  <a:pos x="1089" y="0"/>
                </a:cxn>
                <a:cxn ang="0">
                  <a:pos x="37" y="2285"/>
                </a:cxn>
                <a:cxn ang="0">
                  <a:pos x="0" y="2265"/>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0" hangingPunct="0">
                <a:defRPr/>
              </a:pPr>
              <a:endParaRPr lang="en-ZA">
                <a:cs typeface="+mn-cs"/>
              </a:endParaRPr>
            </a:p>
          </p:txBody>
        </p:sp>
        <p:sp>
          <p:nvSpPr>
            <p:cNvPr id="72718" name="Rectangle 14"/>
            <p:cNvSpPr>
              <a:spLocks noChangeArrowheads="1"/>
            </p:cNvSpPr>
            <p:nvPr/>
          </p:nvSpPr>
          <p:spPr bwMode="hidden">
            <a:xfrm>
              <a:off x="0" y="3910"/>
              <a:ext cx="5760" cy="432"/>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pPr eaLnBrk="0" hangingPunct="0">
                <a:defRPr/>
              </a:pPr>
              <a:endParaRPr lang="en-ZA">
                <a:cs typeface="+mn-cs"/>
              </a:endParaRPr>
            </a:p>
          </p:txBody>
        </p:sp>
        <p:sp>
          <p:nvSpPr>
            <p:cNvPr id="72719" name="Freeform 15"/>
            <p:cNvSpPr>
              <a:spLocks/>
            </p:cNvSpPr>
            <p:nvPr/>
          </p:nvSpPr>
          <p:spPr bwMode="hidden">
            <a:xfrm>
              <a:off x="1632" y="3956"/>
              <a:ext cx="1737" cy="382"/>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eaLnBrk="0" hangingPunct="0">
                <a:defRPr/>
              </a:pPr>
              <a:endParaRPr lang="en-ZA">
                <a:cs typeface="+mn-cs"/>
              </a:endParaRPr>
            </a:p>
          </p:txBody>
        </p:sp>
        <p:sp>
          <p:nvSpPr>
            <p:cNvPr id="72720" name="Freeform 16"/>
            <p:cNvSpPr>
              <a:spLocks/>
            </p:cNvSpPr>
            <p:nvPr/>
          </p:nvSpPr>
          <p:spPr bwMode="hidden">
            <a:xfrm>
              <a:off x="0" y="3956"/>
              <a:ext cx="1737" cy="381"/>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eaLnBrk="0" hangingPunct="0">
                <a:defRPr/>
              </a:pPr>
              <a:endParaRPr lang="en-ZA">
                <a:cs typeface="+mn-cs"/>
              </a:endParaRPr>
            </a:p>
          </p:txBody>
        </p:sp>
        <p:sp>
          <p:nvSpPr>
            <p:cNvPr id="72721" name="Freeform 17"/>
            <p:cNvSpPr>
              <a:spLocks/>
            </p:cNvSpPr>
            <p:nvPr/>
          </p:nvSpPr>
          <p:spPr bwMode="hidden">
            <a:xfrm>
              <a:off x="3744" y="3956"/>
              <a:ext cx="1739" cy="382"/>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eaLnBrk="0" hangingPunct="0">
                <a:defRPr/>
              </a:pPr>
              <a:endParaRPr lang="en-ZA">
                <a:cs typeface="+mn-cs"/>
              </a:endParaRPr>
            </a:p>
          </p:txBody>
        </p:sp>
        <p:sp>
          <p:nvSpPr>
            <p:cNvPr id="72722" name="Freeform 18"/>
            <p:cNvSpPr>
              <a:spLocks/>
            </p:cNvSpPr>
            <p:nvPr/>
          </p:nvSpPr>
          <p:spPr bwMode="hidden">
            <a:xfrm>
              <a:off x="1920" y="3956"/>
              <a:ext cx="2080" cy="381"/>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eaLnBrk="0" hangingPunct="0">
                <a:defRPr/>
              </a:pPr>
              <a:endParaRPr lang="en-ZA">
                <a:cs typeface="+mn-cs"/>
              </a:endParaRPr>
            </a:p>
          </p:txBody>
        </p:sp>
        <p:sp>
          <p:nvSpPr>
            <p:cNvPr id="72723" name="Rectangle 19"/>
            <p:cNvSpPr>
              <a:spLocks noChangeArrowheads="1"/>
            </p:cNvSpPr>
            <p:nvPr/>
          </p:nvSpPr>
          <p:spPr bwMode="hidden">
            <a:xfrm>
              <a:off x="0" y="3905"/>
              <a:ext cx="5760" cy="432"/>
            </a:xfrm>
            <a:prstGeom prst="rect">
              <a:avLst/>
            </a:prstGeom>
            <a:solidFill>
              <a:schemeClr val="bg2">
                <a:alpha val="50000"/>
              </a:schemeClr>
            </a:solidFill>
            <a:ln w="9525">
              <a:noFill/>
              <a:miter lim="800000"/>
              <a:headEnd/>
              <a:tailEnd/>
            </a:ln>
            <a:effectLst/>
          </p:spPr>
          <p:txBody>
            <a:bodyPr wrap="none" anchor="ctr"/>
            <a:lstStyle/>
            <a:p>
              <a:pPr eaLnBrk="0" hangingPunct="0">
                <a:defRPr/>
              </a:pPr>
              <a:endParaRPr lang="en-ZA">
                <a:cs typeface="+mn-cs"/>
              </a:endParaRPr>
            </a:p>
          </p:txBody>
        </p:sp>
        <p:sp>
          <p:nvSpPr>
            <p:cNvPr id="72724" name="Freeform 20"/>
            <p:cNvSpPr>
              <a:spLocks/>
            </p:cNvSpPr>
            <p:nvPr/>
          </p:nvSpPr>
          <p:spPr bwMode="hidden">
            <a:xfrm>
              <a:off x="2583" y="3918"/>
              <a:ext cx="1036" cy="420"/>
            </a:xfrm>
            <a:custGeom>
              <a:avLst/>
              <a:gdLst/>
              <a:ahLst/>
              <a:cxnLst>
                <a:cxn ang="0">
                  <a:pos x="1027" y="0"/>
                </a:cxn>
                <a:cxn ang="0">
                  <a:pos x="0" y="417"/>
                </a:cxn>
                <a:cxn ang="0">
                  <a:pos x="24" y="420"/>
                </a:cxn>
                <a:cxn ang="0">
                  <a:pos x="1036" y="16"/>
                </a:cxn>
                <a:cxn ang="0">
                  <a:pos x="1027" y="0"/>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0" hangingPunct="0">
                <a:defRPr/>
              </a:pPr>
              <a:endParaRPr lang="en-ZA">
                <a:cs typeface="+mn-cs"/>
              </a:endParaRPr>
            </a:p>
          </p:txBody>
        </p:sp>
        <p:sp>
          <p:nvSpPr>
            <p:cNvPr id="72725" name="Freeform 21"/>
            <p:cNvSpPr>
              <a:spLocks/>
            </p:cNvSpPr>
            <p:nvPr/>
          </p:nvSpPr>
          <p:spPr bwMode="hidden">
            <a:xfrm rot="18897039" flipH="1">
              <a:off x="148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0" hangingPunct="0">
                <a:defRPr/>
              </a:pPr>
              <a:endParaRPr lang="en-ZA">
                <a:cs typeface="+mn-cs"/>
              </a:endParaRPr>
            </a:p>
          </p:txBody>
        </p:sp>
        <p:sp>
          <p:nvSpPr>
            <p:cNvPr id="72726" name="Freeform 22"/>
            <p:cNvSpPr>
              <a:spLocks/>
            </p:cNvSpPr>
            <p:nvPr/>
          </p:nvSpPr>
          <p:spPr bwMode="hidden">
            <a:xfrm rot="18897039" flipH="1">
              <a:off x="76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0" hangingPunct="0">
                <a:defRPr/>
              </a:pPr>
              <a:endParaRPr lang="en-ZA">
                <a:cs typeface="+mn-cs"/>
              </a:endParaRPr>
            </a:p>
          </p:txBody>
        </p:sp>
        <p:sp>
          <p:nvSpPr>
            <p:cNvPr id="72727" name="Freeform 23"/>
            <p:cNvSpPr>
              <a:spLocks/>
            </p:cNvSpPr>
            <p:nvPr/>
          </p:nvSpPr>
          <p:spPr bwMode="hidden">
            <a:xfrm rot="18897039" flipH="1">
              <a:off x="31" y="3854"/>
              <a:ext cx="1034" cy="487"/>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0" hangingPunct="0">
                <a:defRPr/>
              </a:pPr>
              <a:endParaRPr lang="en-ZA">
                <a:cs typeface="+mn-cs"/>
              </a:endParaRPr>
            </a:p>
          </p:txBody>
        </p:sp>
        <p:sp>
          <p:nvSpPr>
            <p:cNvPr id="72728" name="Freeform 24"/>
            <p:cNvSpPr>
              <a:spLocks/>
            </p:cNvSpPr>
            <p:nvPr/>
          </p:nvSpPr>
          <p:spPr bwMode="hidden">
            <a:xfrm flipH="1" flipV="1">
              <a:off x="576" y="3910"/>
              <a:ext cx="3552"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0" hangingPunct="0">
                <a:defRPr/>
              </a:pPr>
              <a:endParaRPr lang="en-ZA">
                <a:cs typeface="+mn-cs"/>
              </a:endParaRPr>
            </a:p>
          </p:txBody>
        </p:sp>
        <p:sp>
          <p:nvSpPr>
            <p:cNvPr id="72729" name="Freeform 25"/>
            <p:cNvSpPr>
              <a:spLocks/>
            </p:cNvSpPr>
            <p:nvPr/>
          </p:nvSpPr>
          <p:spPr bwMode="hidden">
            <a:xfrm flipH="1" flipV="1">
              <a:off x="240"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0" hangingPunct="0">
                <a:defRPr/>
              </a:pPr>
              <a:endParaRPr lang="en-ZA">
                <a:cs typeface="+mn-cs"/>
              </a:endParaRPr>
            </a:p>
          </p:txBody>
        </p:sp>
        <p:sp>
          <p:nvSpPr>
            <p:cNvPr id="72730" name="Freeform 26"/>
            <p:cNvSpPr>
              <a:spLocks/>
            </p:cNvSpPr>
            <p:nvPr/>
          </p:nvSpPr>
          <p:spPr bwMode="hidden">
            <a:xfrm flipH="1" flipV="1">
              <a:off x="3036" y="3958"/>
              <a:ext cx="1332" cy="383"/>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0" hangingPunct="0">
                <a:defRPr/>
              </a:pPr>
              <a:endParaRPr lang="en-ZA">
                <a:cs typeface="+mn-cs"/>
              </a:endParaRPr>
            </a:p>
          </p:txBody>
        </p:sp>
        <p:sp>
          <p:nvSpPr>
            <p:cNvPr id="72731" name="Freeform 27"/>
            <p:cNvSpPr>
              <a:spLocks/>
            </p:cNvSpPr>
            <p:nvPr/>
          </p:nvSpPr>
          <p:spPr bwMode="hidden">
            <a:xfrm flipH="1" flipV="1">
              <a:off x="3984"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0" hangingPunct="0">
                <a:defRPr/>
              </a:pPr>
              <a:endParaRPr lang="en-ZA">
                <a:cs typeface="+mn-cs"/>
              </a:endParaRPr>
            </a:p>
          </p:txBody>
        </p:sp>
        <p:sp>
          <p:nvSpPr>
            <p:cNvPr id="72732" name="Freeform 28"/>
            <p:cNvSpPr>
              <a:spLocks/>
            </p:cNvSpPr>
            <p:nvPr/>
          </p:nvSpPr>
          <p:spPr bwMode="hidden">
            <a:xfrm flipH="1" flipV="1">
              <a:off x="3456" y="3910"/>
              <a:ext cx="2304"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0" hangingPunct="0">
                <a:defRPr/>
              </a:pPr>
              <a:endParaRPr lang="en-ZA">
                <a:cs typeface="+mn-cs"/>
              </a:endParaRPr>
            </a:p>
          </p:txBody>
        </p:sp>
        <p:sp>
          <p:nvSpPr>
            <p:cNvPr id="72733" name="Rectangle 29"/>
            <p:cNvSpPr>
              <a:spLocks noChangeArrowheads="1"/>
            </p:cNvSpPr>
            <p:nvPr/>
          </p:nvSpPr>
          <p:spPr bwMode="hidden">
            <a:xfrm>
              <a:off x="0" y="3931"/>
              <a:ext cx="5760" cy="14"/>
            </a:xfrm>
            <a:prstGeom prst="rect">
              <a:avLst/>
            </a:prstGeom>
            <a:gradFill rotWithShape="0">
              <a:gsLst>
                <a:gs pos="0">
                  <a:schemeClr val="bg2"/>
                </a:gs>
                <a:gs pos="50000">
                  <a:schemeClr val="accent1"/>
                </a:gs>
                <a:gs pos="100000">
                  <a:schemeClr val="bg2"/>
                </a:gs>
              </a:gsLst>
              <a:lin ang="0" scaled="1"/>
            </a:gradFill>
            <a:ln w="9525">
              <a:noFill/>
              <a:miter lim="800000"/>
              <a:headEnd/>
              <a:tailEnd/>
            </a:ln>
            <a:effectLst/>
          </p:spPr>
          <p:txBody>
            <a:bodyPr wrap="none" anchor="ctr"/>
            <a:lstStyle/>
            <a:p>
              <a:pPr eaLnBrk="0" hangingPunct="0">
                <a:defRPr/>
              </a:pPr>
              <a:endParaRPr lang="en-ZA">
                <a:cs typeface="+mn-cs"/>
              </a:endParaRPr>
            </a:p>
          </p:txBody>
        </p:sp>
      </p:grpSp>
      <p:sp>
        <p:nvSpPr>
          <p:cNvPr id="72734" name="Rectangle 30"/>
          <p:cNvSpPr>
            <a:spLocks noGrp="1" noChangeArrowheads="1"/>
          </p:cNvSpPr>
          <p:nvPr>
            <p:ph type="title"/>
          </p:nvPr>
        </p:nvSpPr>
        <p:spPr bwMode="auto">
          <a:xfrm>
            <a:off x="152400" y="415925"/>
            <a:ext cx="8839200" cy="7016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GB" smtClean="0"/>
              <a:t>Click to edit Master title style</a:t>
            </a:r>
          </a:p>
        </p:txBody>
      </p:sp>
      <p:sp>
        <p:nvSpPr>
          <p:cNvPr id="72735" name="Rectangle 31"/>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72736" name="Rectangle 32"/>
          <p:cNvSpPr>
            <a:spLocks noGrp="1" noChangeArrowheads="1"/>
          </p:cNvSpPr>
          <p:nvPr>
            <p:ph type="dt" sz="half" idx="2"/>
          </p:nvPr>
        </p:nvSpPr>
        <p:spPr bwMode="auto">
          <a:xfrm>
            <a:off x="7127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cs typeface="+mn-cs"/>
              </a:defRPr>
            </a:lvl1pPr>
          </a:lstStyle>
          <a:p>
            <a:pPr>
              <a:defRPr/>
            </a:pPr>
            <a:r>
              <a:rPr lang="en-US" smtClean="0"/>
              <a:t>2008/01/10</a:t>
            </a:r>
            <a:endParaRPr lang="en-GB"/>
          </a:p>
        </p:txBody>
      </p:sp>
      <p:sp>
        <p:nvSpPr>
          <p:cNvPr id="72737" name="Rectangle 33"/>
          <p:cNvSpPr>
            <a:spLocks noGrp="1" noChangeArrowheads="1"/>
          </p:cNvSpPr>
          <p:nvPr>
            <p:ph type="ftr" sz="quarter" idx="3"/>
          </p:nvPr>
        </p:nvSpPr>
        <p:spPr bwMode="auto">
          <a:xfrm>
            <a:off x="3124200" y="64008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cs typeface="+mn-cs"/>
              </a:defRPr>
            </a:lvl1pPr>
          </a:lstStyle>
          <a:p>
            <a:pPr>
              <a:defRPr/>
            </a:pPr>
            <a:endParaRPr lang="en-US"/>
          </a:p>
        </p:txBody>
      </p:sp>
      <p:sp>
        <p:nvSpPr>
          <p:cNvPr id="72738" name="Rectangle 34"/>
          <p:cNvSpPr>
            <a:spLocks noGrp="1" noChangeArrowheads="1"/>
          </p:cNvSpPr>
          <p:nvPr>
            <p:ph type="sldNum" sz="quarter" idx="4"/>
          </p:nvPr>
        </p:nvSpPr>
        <p:spPr bwMode="auto">
          <a:xfrm>
            <a:off x="65801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cs typeface="+mn-cs"/>
              </a:defRPr>
            </a:lvl1pPr>
          </a:lstStyle>
          <a:p>
            <a:pPr>
              <a:defRPr/>
            </a:pPr>
            <a:fld id="{17668E90-0354-4F85-AFA5-5EF2F1AB8810}" type="slidenum">
              <a:rPr lang="en-GB"/>
              <a:pPr>
                <a:defRPr/>
              </a:pPr>
              <a:t>‹#›</a:t>
            </a:fld>
            <a:endParaRPr lang="en-GB"/>
          </a:p>
        </p:txBody>
      </p:sp>
      <p:grpSp>
        <p:nvGrpSpPr>
          <p:cNvPr id="1032" name="Group 36"/>
          <p:cNvGrpSpPr>
            <a:grpSpLocks/>
          </p:cNvGrpSpPr>
          <p:nvPr userDrawn="1"/>
        </p:nvGrpSpPr>
        <p:grpSpPr bwMode="auto">
          <a:xfrm>
            <a:off x="0" y="1268413"/>
            <a:ext cx="9144000" cy="5589587"/>
            <a:chOff x="0" y="799"/>
            <a:chExt cx="5760" cy="3521"/>
          </a:xfrm>
        </p:grpSpPr>
        <p:pic>
          <p:nvPicPr>
            <p:cNvPr id="1034" name="Picture 37" descr="BEC logo"/>
            <p:cNvPicPr>
              <a:picLocks noChangeAspect="1" noChangeArrowheads="1"/>
            </p:cNvPicPr>
            <p:nvPr/>
          </p:nvPicPr>
          <p:blipFill>
            <a:blip r:embed="rId14"/>
            <a:srcRect/>
            <a:stretch>
              <a:fillRect/>
            </a:stretch>
          </p:blipFill>
          <p:spPr bwMode="auto">
            <a:xfrm>
              <a:off x="2589" y="3439"/>
              <a:ext cx="623" cy="881"/>
            </a:xfrm>
            <a:prstGeom prst="rect">
              <a:avLst/>
            </a:prstGeom>
            <a:noFill/>
            <a:ln w="9525">
              <a:noFill/>
              <a:miter lim="800000"/>
              <a:headEnd/>
              <a:tailEnd/>
            </a:ln>
          </p:spPr>
        </p:pic>
        <p:sp>
          <p:nvSpPr>
            <p:cNvPr id="72742" name="Line 38"/>
            <p:cNvSpPr>
              <a:spLocks noChangeShapeType="1"/>
            </p:cNvSpPr>
            <p:nvPr/>
          </p:nvSpPr>
          <p:spPr bwMode="auto">
            <a:xfrm>
              <a:off x="0" y="3430"/>
              <a:ext cx="5760" cy="0"/>
            </a:xfrm>
            <a:prstGeom prst="line">
              <a:avLst/>
            </a:prstGeom>
            <a:noFill/>
            <a:ln w="88900">
              <a:solidFill>
                <a:srgbClr val="000082"/>
              </a:solidFill>
              <a:round/>
              <a:headEnd/>
              <a:tailEnd/>
            </a:ln>
            <a:effectLst/>
          </p:spPr>
          <p:txBody>
            <a:bodyPr/>
            <a:lstStyle/>
            <a:p>
              <a:pPr eaLnBrk="0" hangingPunct="0">
                <a:defRPr/>
              </a:pPr>
              <a:endParaRPr lang="en-ZA">
                <a:cs typeface="+mn-cs"/>
              </a:endParaRPr>
            </a:p>
          </p:txBody>
        </p:sp>
        <p:sp>
          <p:nvSpPr>
            <p:cNvPr id="72743" name="Line 39"/>
            <p:cNvSpPr>
              <a:spLocks noChangeShapeType="1"/>
            </p:cNvSpPr>
            <p:nvPr/>
          </p:nvSpPr>
          <p:spPr bwMode="auto">
            <a:xfrm>
              <a:off x="0" y="799"/>
              <a:ext cx="5760" cy="0"/>
            </a:xfrm>
            <a:prstGeom prst="line">
              <a:avLst/>
            </a:prstGeom>
            <a:noFill/>
            <a:ln w="88900">
              <a:solidFill>
                <a:srgbClr val="FFCC00"/>
              </a:solidFill>
              <a:round/>
              <a:headEnd/>
              <a:tailEnd/>
            </a:ln>
            <a:effectLst/>
          </p:spPr>
          <p:txBody>
            <a:bodyPr/>
            <a:lstStyle/>
            <a:p>
              <a:pPr eaLnBrk="0" hangingPunct="0">
                <a:defRPr/>
              </a:pPr>
              <a:endParaRPr lang="en-ZA">
                <a:cs typeface="+mn-cs"/>
              </a:endParaRPr>
            </a:p>
          </p:txBody>
        </p:sp>
      </p:grpSp>
      <p:pic>
        <p:nvPicPr>
          <p:cNvPr id="1033" name="Picture 5" descr="BEC main SLIDE "/>
          <p:cNvPicPr>
            <a:picLocks noChangeAspect="1" noChangeArrowheads="1"/>
          </p:cNvPicPr>
          <p:nvPr userDrawn="1"/>
        </p:nvPicPr>
        <p:blipFill>
          <a:blip r:embed="rId15"/>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5"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ransition>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72734"/>
                                        </p:tgtEl>
                                        <p:attrNameLst>
                                          <p:attrName>style.visibility</p:attrName>
                                        </p:attrNameLst>
                                      </p:cBhvr>
                                      <p:to>
                                        <p:strVal val="visible"/>
                                      </p:to>
                                    </p:set>
                                    <p:anim calcmode="lin" valueType="num">
                                      <p:cBhvr>
                                        <p:cTn id="7" dur="1000" fill="hold"/>
                                        <p:tgtEl>
                                          <p:spTgt spid="72734"/>
                                        </p:tgtEl>
                                        <p:attrNameLst>
                                          <p:attrName>ppt_x</p:attrName>
                                        </p:attrNameLst>
                                      </p:cBhvr>
                                      <p:tavLst>
                                        <p:tav tm="0">
                                          <p:val>
                                            <p:strVal val="#ppt_x-.2"/>
                                          </p:val>
                                        </p:tav>
                                        <p:tav tm="100000">
                                          <p:val>
                                            <p:strVal val="#ppt_x"/>
                                          </p:val>
                                        </p:tav>
                                      </p:tavLst>
                                    </p:anim>
                                    <p:anim calcmode="lin" valueType="num">
                                      <p:cBhvr>
                                        <p:cTn id="8" dur="1000" fill="hold"/>
                                        <p:tgtEl>
                                          <p:spTgt spid="72734"/>
                                        </p:tgtEl>
                                        <p:attrNameLst>
                                          <p:attrName>ppt_y</p:attrName>
                                        </p:attrNameLst>
                                      </p:cBhvr>
                                      <p:tavLst>
                                        <p:tav tm="0">
                                          <p:val>
                                            <p:strVal val="#ppt_y"/>
                                          </p:val>
                                        </p:tav>
                                        <p:tav tm="100000">
                                          <p:val>
                                            <p:strVal val="#ppt_y"/>
                                          </p:val>
                                        </p:tav>
                                      </p:tavLst>
                                    </p:anim>
                                    <p:animEffect transition="in" filter="wipe(right)" prLst="gradientSize: 0.1">
                                      <p:cBhvr>
                                        <p:cTn id="9" dur="1000"/>
                                        <p:tgtEl>
                                          <p:spTgt spid="72734"/>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72735">
                                            <p:txEl>
                                              <p:pRg st="0" end="0"/>
                                            </p:txEl>
                                          </p:spTgt>
                                        </p:tgtEl>
                                        <p:attrNameLst>
                                          <p:attrName>style.visibility</p:attrName>
                                        </p:attrNameLst>
                                      </p:cBhvr>
                                      <p:to>
                                        <p:strVal val="visible"/>
                                      </p:to>
                                    </p:set>
                                    <p:animEffect transition="in" filter="fade">
                                      <p:cBhvr>
                                        <p:cTn id="14" dur="500"/>
                                        <p:tgtEl>
                                          <p:spTgt spid="72735">
                                            <p:txEl>
                                              <p:pRg st="0" end="0"/>
                                            </p:txEl>
                                          </p:spTgt>
                                        </p:tgtEl>
                                      </p:cBhvr>
                                    </p:animEffect>
                                    <p:anim calcmode="lin" valueType="num">
                                      <p:cBhvr>
                                        <p:cTn id="15" dur="500" fill="hold"/>
                                        <p:tgtEl>
                                          <p:spTgt spid="7273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2735">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72735">
                                            <p:txEl>
                                              <p:pRg st="1" end="1"/>
                                            </p:txEl>
                                          </p:spTgt>
                                        </p:tgtEl>
                                        <p:attrNameLst>
                                          <p:attrName>style.visibility</p:attrName>
                                        </p:attrNameLst>
                                      </p:cBhvr>
                                      <p:to>
                                        <p:strVal val="visible"/>
                                      </p:to>
                                    </p:set>
                                    <p:animEffect transition="in" filter="fade">
                                      <p:cBhvr>
                                        <p:cTn id="19" dur="500"/>
                                        <p:tgtEl>
                                          <p:spTgt spid="72735">
                                            <p:txEl>
                                              <p:pRg st="1" end="1"/>
                                            </p:txEl>
                                          </p:spTgt>
                                        </p:tgtEl>
                                      </p:cBhvr>
                                    </p:animEffect>
                                    <p:anim calcmode="lin" valueType="num">
                                      <p:cBhvr>
                                        <p:cTn id="20" dur="500" fill="hold"/>
                                        <p:tgtEl>
                                          <p:spTgt spid="72735">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72735">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72735">
                                            <p:txEl>
                                              <p:pRg st="2" end="2"/>
                                            </p:txEl>
                                          </p:spTgt>
                                        </p:tgtEl>
                                        <p:attrNameLst>
                                          <p:attrName>style.visibility</p:attrName>
                                        </p:attrNameLst>
                                      </p:cBhvr>
                                      <p:to>
                                        <p:strVal val="visible"/>
                                      </p:to>
                                    </p:set>
                                    <p:animEffect transition="in" filter="fade">
                                      <p:cBhvr>
                                        <p:cTn id="24" dur="500"/>
                                        <p:tgtEl>
                                          <p:spTgt spid="72735">
                                            <p:txEl>
                                              <p:pRg st="2" end="2"/>
                                            </p:txEl>
                                          </p:spTgt>
                                        </p:tgtEl>
                                      </p:cBhvr>
                                    </p:animEffect>
                                    <p:anim calcmode="lin" valueType="num">
                                      <p:cBhvr>
                                        <p:cTn id="25" dur="500" fill="hold"/>
                                        <p:tgtEl>
                                          <p:spTgt spid="72735">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72735">
                                            <p:txEl>
                                              <p:pRg st="2" end="2"/>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1" fill="hold">
                                          <p:stCondLst>
                                            <p:cond delay="0"/>
                                          </p:stCondLst>
                                        </p:cTn>
                                        <p:tgtEl>
                                          <p:spTgt spid="72735">
                                            <p:txEl>
                                              <p:pRg st="3" end="3"/>
                                            </p:txEl>
                                          </p:spTgt>
                                        </p:tgtEl>
                                        <p:attrNameLst>
                                          <p:attrName>style.visibility</p:attrName>
                                        </p:attrNameLst>
                                      </p:cBhvr>
                                      <p:to>
                                        <p:strVal val="visible"/>
                                      </p:to>
                                    </p:set>
                                    <p:animEffect transition="in" filter="fade">
                                      <p:cBhvr>
                                        <p:cTn id="29" dur="500"/>
                                        <p:tgtEl>
                                          <p:spTgt spid="72735">
                                            <p:txEl>
                                              <p:pRg st="3" end="3"/>
                                            </p:txEl>
                                          </p:spTgt>
                                        </p:tgtEl>
                                      </p:cBhvr>
                                    </p:animEffect>
                                    <p:anim calcmode="lin" valueType="num">
                                      <p:cBhvr>
                                        <p:cTn id="30" dur="500" fill="hold"/>
                                        <p:tgtEl>
                                          <p:spTgt spid="72735">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72735">
                                            <p:txEl>
                                              <p:pRg st="3" end="3"/>
                                            </p:txEl>
                                          </p:spTgt>
                                        </p:tgtEl>
                                        <p:attrNameLst>
                                          <p:attrName>ppt_y</p:attrName>
                                        </p:attrNameLst>
                                      </p:cBhvr>
                                      <p:tavLst>
                                        <p:tav tm="0">
                                          <p:val>
                                            <p:strVal val="#ppt_y+.05"/>
                                          </p:val>
                                        </p:tav>
                                        <p:tav tm="100000">
                                          <p:val>
                                            <p:strVal val="#ppt_y"/>
                                          </p:val>
                                        </p:tav>
                                      </p:tavLst>
                                    </p:anim>
                                  </p:childTnLst>
                                </p:cTn>
                              </p:par>
                              <p:par>
                                <p:cTn id="32" presetID="44" presetClass="entr" presetSubtype="0" fill="hold" grpId="0" nodeType="withEffect">
                                  <p:stCondLst>
                                    <p:cond delay="0"/>
                                  </p:stCondLst>
                                  <p:childTnLst>
                                    <p:set>
                                      <p:cBhvr>
                                        <p:cTn id="33" dur="1" fill="hold">
                                          <p:stCondLst>
                                            <p:cond delay="0"/>
                                          </p:stCondLst>
                                        </p:cTn>
                                        <p:tgtEl>
                                          <p:spTgt spid="72735">
                                            <p:txEl>
                                              <p:pRg st="4" end="4"/>
                                            </p:txEl>
                                          </p:spTgt>
                                        </p:tgtEl>
                                        <p:attrNameLst>
                                          <p:attrName>style.visibility</p:attrName>
                                        </p:attrNameLst>
                                      </p:cBhvr>
                                      <p:to>
                                        <p:strVal val="visible"/>
                                      </p:to>
                                    </p:set>
                                    <p:animEffect transition="in" filter="fade">
                                      <p:cBhvr>
                                        <p:cTn id="34" dur="500"/>
                                        <p:tgtEl>
                                          <p:spTgt spid="72735">
                                            <p:txEl>
                                              <p:pRg st="4" end="4"/>
                                            </p:txEl>
                                          </p:spTgt>
                                        </p:tgtEl>
                                      </p:cBhvr>
                                    </p:animEffect>
                                    <p:anim calcmode="lin" valueType="num">
                                      <p:cBhvr>
                                        <p:cTn id="35" dur="500" fill="hold"/>
                                        <p:tgtEl>
                                          <p:spTgt spid="72735">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72735">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34" grpId="0"/>
      <p:bldP spid="72735" grpId="0" build="p">
        <p:tmplLst>
          <p:tmpl lvl="1">
            <p:tnLst>
              <p:par>
                <p:cTn presetID="44" presetClass="entr" presetSubtype="0" fill="hold" nodeType="clickEffect">
                  <p:stCondLst>
                    <p:cond delay="0"/>
                  </p:stCondLst>
                  <p:childTnLst>
                    <p:set>
                      <p:cBhvr>
                        <p:cTn dur="1" fill="hold">
                          <p:stCondLst>
                            <p:cond delay="0"/>
                          </p:stCondLst>
                        </p:cTn>
                        <p:tgtEl>
                          <p:spTgt spid="72735"/>
                        </p:tgtEl>
                        <p:attrNameLst>
                          <p:attrName>style.visibility</p:attrName>
                        </p:attrNameLst>
                      </p:cBhvr>
                      <p:to>
                        <p:strVal val="visible"/>
                      </p:to>
                    </p:set>
                    <p:animEffect transition="in" filter="fade">
                      <p:cBhvr>
                        <p:cTn dur="500"/>
                        <p:tgtEl>
                          <p:spTgt spid="72735"/>
                        </p:tgtEl>
                      </p:cBhvr>
                    </p:animEffect>
                    <p:anim calcmode="lin" valueType="num">
                      <p:cBhvr>
                        <p:cTn dur="500" fill="hold"/>
                        <p:tgtEl>
                          <p:spTgt spid="72735"/>
                        </p:tgtEl>
                        <p:attrNameLst>
                          <p:attrName>ppt_x</p:attrName>
                        </p:attrNameLst>
                      </p:cBhvr>
                      <p:tavLst>
                        <p:tav tm="0">
                          <p:val>
                            <p:strVal val="#ppt_x"/>
                          </p:val>
                        </p:tav>
                        <p:tav tm="100000">
                          <p:val>
                            <p:strVal val="#ppt_x"/>
                          </p:val>
                        </p:tav>
                      </p:tavLst>
                    </p:anim>
                    <p:anim calcmode="lin" valueType="num">
                      <p:cBhvr>
                        <p:cTn dur="500" fill="hold"/>
                        <p:tgtEl>
                          <p:spTgt spid="72735"/>
                        </p:tgtEl>
                        <p:attrNameLst>
                          <p:attrName>ppt_y</p:attrName>
                        </p:attrNameLst>
                      </p:cBhvr>
                      <p:tavLst>
                        <p:tav tm="0">
                          <p:val>
                            <p:strVal val="#ppt_y+.05"/>
                          </p:val>
                        </p:tav>
                        <p:tav tm="100000">
                          <p:val>
                            <p:strVal val="#ppt_y"/>
                          </p:val>
                        </p:tav>
                      </p:tavLst>
                    </p:anim>
                  </p:childTnLst>
                </p:cTn>
              </p:par>
            </p:tnLst>
          </p:tmpl>
          <p:tmpl lvl="2">
            <p:tnLst>
              <p:par>
                <p:cTn presetID="44" presetClass="entr" presetSubtype="0" fill="hold" nodeType="withEffect">
                  <p:stCondLst>
                    <p:cond delay="0"/>
                  </p:stCondLst>
                  <p:childTnLst>
                    <p:set>
                      <p:cBhvr>
                        <p:cTn dur="1" fill="hold">
                          <p:stCondLst>
                            <p:cond delay="0"/>
                          </p:stCondLst>
                        </p:cTn>
                        <p:tgtEl>
                          <p:spTgt spid="72735"/>
                        </p:tgtEl>
                        <p:attrNameLst>
                          <p:attrName>style.visibility</p:attrName>
                        </p:attrNameLst>
                      </p:cBhvr>
                      <p:to>
                        <p:strVal val="visible"/>
                      </p:to>
                    </p:set>
                    <p:animEffect transition="in" filter="fade">
                      <p:cBhvr>
                        <p:cTn dur="500"/>
                        <p:tgtEl>
                          <p:spTgt spid="72735"/>
                        </p:tgtEl>
                      </p:cBhvr>
                    </p:animEffect>
                    <p:anim calcmode="lin" valueType="num">
                      <p:cBhvr>
                        <p:cTn dur="500" fill="hold"/>
                        <p:tgtEl>
                          <p:spTgt spid="72735"/>
                        </p:tgtEl>
                        <p:attrNameLst>
                          <p:attrName>ppt_x</p:attrName>
                        </p:attrNameLst>
                      </p:cBhvr>
                      <p:tavLst>
                        <p:tav tm="0">
                          <p:val>
                            <p:strVal val="#ppt_x"/>
                          </p:val>
                        </p:tav>
                        <p:tav tm="100000">
                          <p:val>
                            <p:strVal val="#ppt_x"/>
                          </p:val>
                        </p:tav>
                      </p:tavLst>
                    </p:anim>
                    <p:anim calcmode="lin" valueType="num">
                      <p:cBhvr>
                        <p:cTn dur="500" fill="hold"/>
                        <p:tgtEl>
                          <p:spTgt spid="72735"/>
                        </p:tgtEl>
                        <p:attrNameLst>
                          <p:attrName>ppt_y</p:attrName>
                        </p:attrNameLst>
                      </p:cBhvr>
                      <p:tavLst>
                        <p:tav tm="0">
                          <p:val>
                            <p:strVal val="#ppt_y+.05"/>
                          </p:val>
                        </p:tav>
                        <p:tav tm="100000">
                          <p:val>
                            <p:strVal val="#ppt_y"/>
                          </p:val>
                        </p:tav>
                      </p:tavLst>
                    </p:anim>
                  </p:childTnLst>
                </p:cTn>
              </p:par>
            </p:tnLst>
          </p:tmpl>
          <p:tmpl lvl="3">
            <p:tnLst>
              <p:par>
                <p:cTn presetID="44" presetClass="entr" presetSubtype="0" fill="hold" nodeType="withEffect">
                  <p:stCondLst>
                    <p:cond delay="0"/>
                  </p:stCondLst>
                  <p:childTnLst>
                    <p:set>
                      <p:cBhvr>
                        <p:cTn dur="1" fill="hold">
                          <p:stCondLst>
                            <p:cond delay="0"/>
                          </p:stCondLst>
                        </p:cTn>
                        <p:tgtEl>
                          <p:spTgt spid="72735"/>
                        </p:tgtEl>
                        <p:attrNameLst>
                          <p:attrName>style.visibility</p:attrName>
                        </p:attrNameLst>
                      </p:cBhvr>
                      <p:to>
                        <p:strVal val="visible"/>
                      </p:to>
                    </p:set>
                    <p:animEffect transition="in" filter="fade">
                      <p:cBhvr>
                        <p:cTn dur="500"/>
                        <p:tgtEl>
                          <p:spTgt spid="72735"/>
                        </p:tgtEl>
                      </p:cBhvr>
                    </p:animEffect>
                    <p:anim calcmode="lin" valueType="num">
                      <p:cBhvr>
                        <p:cTn dur="500" fill="hold"/>
                        <p:tgtEl>
                          <p:spTgt spid="72735"/>
                        </p:tgtEl>
                        <p:attrNameLst>
                          <p:attrName>ppt_x</p:attrName>
                        </p:attrNameLst>
                      </p:cBhvr>
                      <p:tavLst>
                        <p:tav tm="0">
                          <p:val>
                            <p:strVal val="#ppt_x"/>
                          </p:val>
                        </p:tav>
                        <p:tav tm="100000">
                          <p:val>
                            <p:strVal val="#ppt_x"/>
                          </p:val>
                        </p:tav>
                      </p:tavLst>
                    </p:anim>
                    <p:anim calcmode="lin" valueType="num">
                      <p:cBhvr>
                        <p:cTn dur="500" fill="hold"/>
                        <p:tgtEl>
                          <p:spTgt spid="72735"/>
                        </p:tgtEl>
                        <p:attrNameLst>
                          <p:attrName>ppt_y</p:attrName>
                        </p:attrNameLst>
                      </p:cBhvr>
                      <p:tavLst>
                        <p:tav tm="0">
                          <p:val>
                            <p:strVal val="#ppt_y+.05"/>
                          </p:val>
                        </p:tav>
                        <p:tav tm="100000">
                          <p:val>
                            <p:strVal val="#ppt_y"/>
                          </p:val>
                        </p:tav>
                      </p:tavLst>
                    </p:anim>
                  </p:childTnLst>
                </p:cTn>
              </p:par>
            </p:tnLst>
          </p:tmpl>
          <p:tmpl lvl="4">
            <p:tnLst>
              <p:par>
                <p:cTn presetID="44" presetClass="entr" presetSubtype="0" fill="hold" nodeType="withEffect">
                  <p:stCondLst>
                    <p:cond delay="0"/>
                  </p:stCondLst>
                  <p:childTnLst>
                    <p:set>
                      <p:cBhvr>
                        <p:cTn dur="1" fill="hold">
                          <p:stCondLst>
                            <p:cond delay="0"/>
                          </p:stCondLst>
                        </p:cTn>
                        <p:tgtEl>
                          <p:spTgt spid="72735"/>
                        </p:tgtEl>
                        <p:attrNameLst>
                          <p:attrName>style.visibility</p:attrName>
                        </p:attrNameLst>
                      </p:cBhvr>
                      <p:to>
                        <p:strVal val="visible"/>
                      </p:to>
                    </p:set>
                    <p:animEffect transition="in" filter="fade">
                      <p:cBhvr>
                        <p:cTn dur="500"/>
                        <p:tgtEl>
                          <p:spTgt spid="72735"/>
                        </p:tgtEl>
                      </p:cBhvr>
                    </p:animEffect>
                    <p:anim calcmode="lin" valueType="num">
                      <p:cBhvr>
                        <p:cTn dur="500" fill="hold"/>
                        <p:tgtEl>
                          <p:spTgt spid="72735"/>
                        </p:tgtEl>
                        <p:attrNameLst>
                          <p:attrName>ppt_x</p:attrName>
                        </p:attrNameLst>
                      </p:cBhvr>
                      <p:tavLst>
                        <p:tav tm="0">
                          <p:val>
                            <p:strVal val="#ppt_x"/>
                          </p:val>
                        </p:tav>
                        <p:tav tm="100000">
                          <p:val>
                            <p:strVal val="#ppt_x"/>
                          </p:val>
                        </p:tav>
                      </p:tavLst>
                    </p:anim>
                    <p:anim calcmode="lin" valueType="num">
                      <p:cBhvr>
                        <p:cTn dur="500" fill="hold"/>
                        <p:tgtEl>
                          <p:spTgt spid="72735"/>
                        </p:tgtEl>
                        <p:attrNameLst>
                          <p:attrName>ppt_y</p:attrName>
                        </p:attrNameLst>
                      </p:cBhvr>
                      <p:tavLst>
                        <p:tav tm="0">
                          <p:val>
                            <p:strVal val="#ppt_y+.05"/>
                          </p:val>
                        </p:tav>
                        <p:tav tm="100000">
                          <p:val>
                            <p:strVal val="#ppt_y"/>
                          </p:val>
                        </p:tav>
                      </p:tavLst>
                    </p:anim>
                  </p:childTnLst>
                </p:cTn>
              </p:par>
            </p:tnLst>
          </p:tmpl>
          <p:tmpl lvl="5">
            <p:tnLst>
              <p:par>
                <p:cTn presetID="44" presetClass="entr" presetSubtype="0" fill="hold" nodeType="withEffect">
                  <p:stCondLst>
                    <p:cond delay="0"/>
                  </p:stCondLst>
                  <p:childTnLst>
                    <p:set>
                      <p:cBhvr>
                        <p:cTn dur="1" fill="hold">
                          <p:stCondLst>
                            <p:cond delay="0"/>
                          </p:stCondLst>
                        </p:cTn>
                        <p:tgtEl>
                          <p:spTgt spid="72735"/>
                        </p:tgtEl>
                        <p:attrNameLst>
                          <p:attrName>style.visibility</p:attrName>
                        </p:attrNameLst>
                      </p:cBhvr>
                      <p:to>
                        <p:strVal val="visible"/>
                      </p:to>
                    </p:set>
                    <p:animEffect transition="in" filter="fade">
                      <p:cBhvr>
                        <p:cTn dur="500"/>
                        <p:tgtEl>
                          <p:spTgt spid="72735"/>
                        </p:tgtEl>
                      </p:cBhvr>
                    </p:animEffect>
                    <p:anim calcmode="lin" valueType="num">
                      <p:cBhvr>
                        <p:cTn dur="500" fill="hold"/>
                        <p:tgtEl>
                          <p:spTgt spid="72735"/>
                        </p:tgtEl>
                        <p:attrNameLst>
                          <p:attrName>ppt_x</p:attrName>
                        </p:attrNameLst>
                      </p:cBhvr>
                      <p:tavLst>
                        <p:tav tm="0">
                          <p:val>
                            <p:strVal val="#ppt_x"/>
                          </p:val>
                        </p:tav>
                        <p:tav tm="100000">
                          <p:val>
                            <p:strVal val="#ppt_x"/>
                          </p:val>
                        </p:tav>
                      </p:tavLst>
                    </p:anim>
                    <p:anim calcmode="lin" valueType="num">
                      <p:cBhvr>
                        <p:cTn dur="500" fill="hold"/>
                        <p:tgtEl>
                          <p:spTgt spid="72735"/>
                        </p:tgtEl>
                        <p:attrNameLst>
                          <p:attrName>ppt_y</p:attrName>
                        </p:attrNameLst>
                      </p:cBhvr>
                      <p:tavLst>
                        <p:tav tm="0">
                          <p:val>
                            <p:strVal val="#ppt_y+.05"/>
                          </p:val>
                        </p:tav>
                        <p:tav tm="100000">
                          <p:val>
                            <p:strVal val="#ppt_y"/>
                          </p:val>
                        </p:tav>
                      </p:tavLst>
                    </p:anim>
                  </p:childTnLst>
                </p:cTn>
              </p:par>
            </p:tnLst>
          </p:tmpl>
        </p:tmplLst>
      </p:bldP>
    </p:bldLst>
  </p:timing>
  <p:hf hdr="0" ftr="0" dt="0"/>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Arial Black" pitchFamily="34" charset="0"/>
        </a:defRPr>
      </a:lvl2pPr>
      <a:lvl3pPr algn="ctr" rtl="0" eaLnBrk="0" fontAlgn="base" hangingPunct="0">
        <a:spcBef>
          <a:spcPct val="0"/>
        </a:spcBef>
        <a:spcAft>
          <a:spcPct val="0"/>
        </a:spcAft>
        <a:defRPr sz="4000">
          <a:solidFill>
            <a:schemeClr val="tx2"/>
          </a:solidFill>
          <a:latin typeface="Arial Black" pitchFamily="34" charset="0"/>
        </a:defRPr>
      </a:lvl3pPr>
      <a:lvl4pPr algn="ctr" rtl="0" eaLnBrk="0" fontAlgn="base" hangingPunct="0">
        <a:spcBef>
          <a:spcPct val="0"/>
        </a:spcBef>
        <a:spcAft>
          <a:spcPct val="0"/>
        </a:spcAft>
        <a:defRPr sz="4000">
          <a:solidFill>
            <a:schemeClr val="tx2"/>
          </a:solidFill>
          <a:latin typeface="Arial Black" pitchFamily="34" charset="0"/>
        </a:defRPr>
      </a:lvl4pPr>
      <a:lvl5pPr algn="ctr" rtl="0" eaLnBrk="0" fontAlgn="base" hangingPunct="0">
        <a:spcBef>
          <a:spcPct val="0"/>
        </a:spcBef>
        <a:spcAft>
          <a:spcPct val="0"/>
        </a:spcAft>
        <a:defRPr sz="4000">
          <a:solidFill>
            <a:schemeClr val="tx2"/>
          </a:solidFill>
          <a:latin typeface="Arial Black" pitchFamily="34" charset="0"/>
        </a:defRPr>
      </a:lvl5pPr>
      <a:lvl6pPr marL="457200" algn="ctr" rtl="0" fontAlgn="base">
        <a:spcBef>
          <a:spcPct val="0"/>
        </a:spcBef>
        <a:spcAft>
          <a:spcPct val="0"/>
        </a:spcAft>
        <a:defRPr sz="4000">
          <a:solidFill>
            <a:schemeClr val="tx2"/>
          </a:solidFill>
          <a:latin typeface="Arial Black" pitchFamily="34" charset="0"/>
        </a:defRPr>
      </a:lvl6pPr>
      <a:lvl7pPr marL="914400" algn="ctr" rtl="0" fontAlgn="base">
        <a:spcBef>
          <a:spcPct val="0"/>
        </a:spcBef>
        <a:spcAft>
          <a:spcPct val="0"/>
        </a:spcAft>
        <a:defRPr sz="4000">
          <a:solidFill>
            <a:schemeClr val="tx2"/>
          </a:solidFill>
          <a:latin typeface="Arial Black" pitchFamily="34" charset="0"/>
        </a:defRPr>
      </a:lvl7pPr>
      <a:lvl8pPr marL="1371600" algn="ctr" rtl="0" fontAlgn="base">
        <a:spcBef>
          <a:spcPct val="0"/>
        </a:spcBef>
        <a:spcAft>
          <a:spcPct val="0"/>
        </a:spcAft>
        <a:defRPr sz="4000">
          <a:solidFill>
            <a:schemeClr val="tx2"/>
          </a:solidFill>
          <a:latin typeface="Arial Black" pitchFamily="34" charset="0"/>
        </a:defRPr>
      </a:lvl8pPr>
      <a:lvl9pPr marL="1828800" algn="ctr" rtl="0" fontAlgn="base">
        <a:spcBef>
          <a:spcPct val="0"/>
        </a:spcBef>
        <a:spcAft>
          <a:spcPct val="0"/>
        </a:spcAft>
        <a:defRPr sz="4000">
          <a:solidFill>
            <a:schemeClr val="tx2"/>
          </a:solidFill>
          <a:latin typeface="Arial Black" pitchFamily="34" charset="0"/>
        </a:defRPr>
      </a:lvl9pPr>
    </p:titleStyle>
    <p:bodyStyle>
      <a:lvl1pPr marL="342900" indent="-342900" algn="l" rtl="0" eaLnBrk="0" fontAlgn="base" hangingPunct="0">
        <a:spcBef>
          <a:spcPct val="20000"/>
        </a:spcBef>
        <a:spcAft>
          <a:spcPct val="0"/>
        </a:spcAft>
        <a:buSzPct val="85000"/>
        <a:buBlip>
          <a:blip r:embed="rId16"/>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0000"/>
        <a:buFont typeface="Wingdings" pitchFamily="2" charset="2"/>
        <a:buChar char="l"/>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accent1"/>
        </a:buClr>
        <a:buSzPct val="60000"/>
        <a:buFont typeface="Wingdings"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accent2"/>
        </a:buClr>
        <a:buSzPct val="60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pull dir="l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313" y="714375"/>
            <a:ext cx="8643937" cy="1477963"/>
          </a:xfrm>
          <a:prstGeom prst="rect">
            <a:avLst/>
          </a:prstGeom>
        </p:spPr>
        <p:txBody>
          <a:bodyPr>
            <a:spAutoFit/>
          </a:bodyPr>
          <a:lstStyle/>
          <a:p>
            <a:pPr marL="342900" indent="-342900" fontAlgn="auto">
              <a:spcBef>
                <a:spcPts val="0"/>
              </a:spcBef>
              <a:spcAft>
                <a:spcPts val="0"/>
              </a:spcAft>
              <a:defRPr/>
            </a:pPr>
            <a:endParaRPr lang="en-ZA" dirty="0">
              <a:latin typeface="Arial" pitchFamily="34" charset="0"/>
              <a:cs typeface="Arial" pitchFamily="34" charset="0"/>
            </a:endParaRPr>
          </a:p>
          <a:p>
            <a:pPr marL="342900" indent="-342900" fontAlgn="auto">
              <a:spcBef>
                <a:spcPts val="0"/>
              </a:spcBef>
              <a:spcAft>
                <a:spcPts val="0"/>
              </a:spcAft>
              <a:defRPr/>
            </a:pPr>
            <a:endParaRPr lang="en-ZA" dirty="0">
              <a:latin typeface="+mn-lt"/>
              <a:cs typeface="+mn-cs"/>
            </a:endParaRPr>
          </a:p>
          <a:p>
            <a:pPr fontAlgn="auto">
              <a:spcBef>
                <a:spcPts val="0"/>
              </a:spcBef>
              <a:spcAft>
                <a:spcPts val="0"/>
              </a:spcAft>
              <a:buFont typeface="Arial" pitchFamily="34" charset="0"/>
              <a:buChar char="•"/>
              <a:defRPr/>
            </a:pPr>
            <a:endParaRPr lang="en-ZA" dirty="0">
              <a:latin typeface="+mn-lt"/>
              <a:cs typeface="+mn-cs"/>
            </a:endParaRPr>
          </a:p>
          <a:p>
            <a:pPr fontAlgn="auto">
              <a:spcBef>
                <a:spcPts val="0"/>
              </a:spcBef>
              <a:spcAft>
                <a:spcPts val="0"/>
              </a:spcAft>
              <a:defRPr/>
            </a:pPr>
            <a:endParaRPr lang="en-ZA" dirty="0">
              <a:latin typeface="+mn-lt"/>
              <a:cs typeface="+mn-cs"/>
            </a:endParaRPr>
          </a:p>
          <a:p>
            <a:pPr fontAlgn="auto">
              <a:spcBef>
                <a:spcPts val="0"/>
              </a:spcBef>
              <a:spcAft>
                <a:spcPts val="0"/>
              </a:spcAft>
              <a:defRPr/>
            </a:pPr>
            <a:endParaRPr lang="en-ZA" dirty="0">
              <a:latin typeface="+mn-lt"/>
              <a:cs typeface="+mn-cs"/>
            </a:endParaRPr>
          </a:p>
        </p:txBody>
      </p:sp>
      <p:sp>
        <p:nvSpPr>
          <p:cNvPr id="2" name="Slide Number Placeholder 1"/>
          <p:cNvSpPr>
            <a:spLocks noGrp="1"/>
          </p:cNvSpPr>
          <p:nvPr>
            <p:ph type="sldNum" sz="quarter" idx="12"/>
          </p:nvPr>
        </p:nvSpPr>
        <p:spPr/>
        <p:txBody>
          <a:bodyPr/>
          <a:lstStyle/>
          <a:p>
            <a:pPr>
              <a:defRPr/>
            </a:pPr>
            <a:fld id="{4A25C4A7-2137-4C48-9B38-60D3066D7266}" type="slidenum">
              <a:rPr lang="en-GB" smtClean="0">
                <a:solidFill>
                  <a:schemeClr val="bg1"/>
                </a:solidFill>
              </a:rPr>
              <a:pPr>
                <a:defRPr/>
              </a:pPr>
              <a:t>10</a:t>
            </a:fld>
            <a:endParaRPr lang="en-GB" dirty="0">
              <a:solidFill>
                <a:schemeClr val="bg1"/>
              </a:solidFill>
            </a:endParaRPr>
          </a:p>
        </p:txBody>
      </p:sp>
      <p:sp>
        <p:nvSpPr>
          <p:cNvPr id="3" name="TextBox 2"/>
          <p:cNvSpPr txBox="1"/>
          <p:nvPr/>
        </p:nvSpPr>
        <p:spPr>
          <a:xfrm>
            <a:off x="688181" y="228600"/>
            <a:ext cx="7696200" cy="5740033"/>
          </a:xfrm>
          <a:prstGeom prst="rect">
            <a:avLst/>
          </a:prstGeom>
          <a:noFill/>
        </p:spPr>
        <p:txBody>
          <a:bodyPr wrap="square" rtlCol="0">
            <a:spAutoFit/>
          </a:bodyPr>
          <a:lstStyle/>
          <a:p>
            <a:pPr lvl="0" algn="ctr"/>
            <a:r>
              <a:rPr lang="en-US" sz="4400" b="1" dirty="0">
                <a:solidFill>
                  <a:srgbClr val="000099"/>
                </a:solidFill>
                <a:latin typeface="Arial"/>
              </a:rPr>
              <a:t>PAPER OBJECTIVES</a:t>
            </a:r>
            <a:endParaRPr lang="en-US" sz="4400" b="1" dirty="0">
              <a:solidFill>
                <a:srgbClr val="7030A0"/>
              </a:solidFill>
              <a:latin typeface="Arial"/>
            </a:endParaRPr>
          </a:p>
          <a:p>
            <a:pPr marL="0" lvl="1" algn="just">
              <a:spcAft>
                <a:spcPts val="600"/>
              </a:spcAft>
            </a:pPr>
            <a:endParaRPr lang="en-GB" sz="2800" dirty="0" smtClean="0"/>
          </a:p>
          <a:p>
            <a:pPr marL="447675" lvl="1" indent="-447675" algn="just">
              <a:spcAft>
                <a:spcPts val="600"/>
              </a:spcAft>
              <a:buFont typeface="+mj-lt"/>
              <a:buAutoNum type="arabicPeriod"/>
            </a:pPr>
            <a:r>
              <a:rPr lang="en-GB" sz="2800" dirty="0" smtClean="0"/>
              <a:t>Discuss </a:t>
            </a:r>
            <a:r>
              <a:rPr lang="en-GB" sz="2800" dirty="0"/>
              <a:t>the challenges of BEC in implementing a quality management system and how such were overcome.</a:t>
            </a:r>
          </a:p>
          <a:p>
            <a:pPr marL="447675" lvl="1" indent="-447675" algn="just">
              <a:spcAft>
                <a:spcPts val="600"/>
              </a:spcAft>
              <a:buFont typeface="+mj-lt"/>
              <a:buAutoNum type="arabicPeriod"/>
            </a:pPr>
            <a:r>
              <a:rPr lang="en-GB" sz="2800" dirty="0"/>
              <a:t>Establish if BEC as an assessment institution has benefited from ISO 9001 </a:t>
            </a:r>
            <a:r>
              <a:rPr lang="en-GB" sz="2800" dirty="0" smtClean="0"/>
              <a:t>implementation.</a:t>
            </a:r>
            <a:endParaRPr lang="en-GB" sz="2800" dirty="0"/>
          </a:p>
          <a:p>
            <a:pPr marL="447675" lvl="1" indent="-447675" algn="just">
              <a:spcAft>
                <a:spcPts val="600"/>
              </a:spcAft>
              <a:buFont typeface="+mj-lt"/>
              <a:buAutoNum type="arabicPeriod"/>
            </a:pPr>
            <a:r>
              <a:rPr lang="en-GB" sz="2800" dirty="0"/>
              <a:t>Make recommendations to other assessment bodies and large institutions with regards to implementation of the quality management system.</a:t>
            </a:r>
          </a:p>
        </p:txBody>
      </p:sp>
    </p:spTree>
    <p:extLst>
      <p:ext uri="{BB962C8B-B14F-4D97-AF65-F5344CB8AC3E}">
        <p14:creationId xmlns:p14="http://schemas.microsoft.com/office/powerpoint/2010/main" val="26547173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A25C4A7-2137-4C48-9B38-60D3066D7266}" type="slidenum">
              <a:rPr lang="en-GB" smtClean="0">
                <a:solidFill>
                  <a:schemeClr val="bg1"/>
                </a:solidFill>
              </a:rPr>
              <a:pPr>
                <a:defRPr/>
              </a:pPr>
              <a:t>11</a:t>
            </a:fld>
            <a:endParaRPr lang="en-GB" dirty="0">
              <a:solidFill>
                <a:schemeClr val="bg1"/>
              </a:solidFill>
            </a:endParaRPr>
          </a:p>
        </p:txBody>
      </p:sp>
      <p:sp>
        <p:nvSpPr>
          <p:cNvPr id="3" name="TextBox 4"/>
          <p:cNvSpPr txBox="1">
            <a:spLocks noChangeArrowheads="1"/>
          </p:cNvSpPr>
          <p:nvPr/>
        </p:nvSpPr>
        <p:spPr bwMode="auto">
          <a:xfrm>
            <a:off x="914400" y="381000"/>
            <a:ext cx="7235952" cy="769441"/>
          </a:xfrm>
          <a:prstGeom prst="rect">
            <a:avLst/>
          </a:prstGeom>
          <a:noFill/>
          <a:ln w="9525">
            <a:noFill/>
            <a:miter lim="800000"/>
            <a:headEnd/>
            <a:tailEnd/>
          </a:ln>
        </p:spPr>
        <p:txBody>
          <a:bodyPr wrap="square">
            <a:spAutoFit/>
          </a:bodyPr>
          <a:lstStyle/>
          <a:p>
            <a:pPr algn="ctr"/>
            <a:r>
              <a:rPr lang="en-US" sz="4400" b="1" dirty="0" smtClean="0">
                <a:latin typeface="+mn-lt"/>
              </a:rPr>
              <a:t>CONTENT ANALYSIS</a:t>
            </a:r>
            <a:endParaRPr lang="en-US" sz="4400" b="1" dirty="0" smtClean="0">
              <a:solidFill>
                <a:srgbClr val="7030A0"/>
              </a:solidFill>
              <a:latin typeface="+mn-lt"/>
            </a:endParaRPr>
          </a:p>
        </p:txBody>
      </p:sp>
      <p:sp>
        <p:nvSpPr>
          <p:cNvPr id="4" name="TextBox 3"/>
          <p:cNvSpPr txBox="1"/>
          <p:nvPr/>
        </p:nvSpPr>
        <p:spPr>
          <a:xfrm>
            <a:off x="1143000" y="1295400"/>
            <a:ext cx="7342188" cy="4616648"/>
          </a:xfrm>
          <a:prstGeom prst="rect">
            <a:avLst/>
          </a:prstGeom>
          <a:noFill/>
        </p:spPr>
        <p:txBody>
          <a:bodyPr wrap="square" rtlCol="0">
            <a:spAutoFit/>
          </a:bodyPr>
          <a:lstStyle/>
          <a:p>
            <a:pPr marL="285750" indent="-285750">
              <a:spcAft>
                <a:spcPts val="1200"/>
              </a:spcAft>
              <a:buFont typeface="Wingdings" panose="05000000000000000000" pitchFamily="2" charset="2"/>
              <a:buChar char="Ø"/>
            </a:pPr>
            <a:r>
              <a:rPr lang="en-US" sz="2400" dirty="0" smtClean="0"/>
              <a:t>This paper presents a case study on BEC’s journey for implementation of ISO 9001 international standard.</a:t>
            </a:r>
          </a:p>
          <a:p>
            <a:pPr marL="285750" indent="-285750">
              <a:spcAft>
                <a:spcPts val="1200"/>
              </a:spcAft>
              <a:buFont typeface="Wingdings" panose="05000000000000000000" pitchFamily="2" charset="2"/>
              <a:buChar char="Ø"/>
            </a:pPr>
            <a:r>
              <a:rPr lang="en-US" sz="2400" dirty="0" smtClean="0"/>
              <a:t>Methodology adopted is that of reviewing existing literature on researches on the subject matter as well as the BEC documentation.</a:t>
            </a:r>
          </a:p>
          <a:p>
            <a:pPr marL="285750" indent="-285750">
              <a:spcAft>
                <a:spcPts val="1200"/>
              </a:spcAft>
              <a:buFont typeface="Wingdings" panose="05000000000000000000" pitchFamily="2" charset="2"/>
              <a:buChar char="Ø"/>
            </a:pPr>
            <a:r>
              <a:rPr lang="en-US" sz="2400" dirty="0" smtClean="0"/>
              <a:t>Conclusions are drawn based on the material considered</a:t>
            </a:r>
            <a:r>
              <a:rPr lang="en-US" sz="2400" dirty="0" smtClean="0"/>
              <a:t>.</a:t>
            </a:r>
          </a:p>
          <a:p>
            <a:pPr marL="285750" indent="-285750">
              <a:spcAft>
                <a:spcPts val="1200"/>
              </a:spcAft>
              <a:buFont typeface="Wingdings" panose="05000000000000000000" pitchFamily="2" charset="2"/>
              <a:buChar char="Ø"/>
            </a:pPr>
            <a:r>
              <a:rPr lang="en-US" sz="2400" smtClean="0"/>
              <a:t>It should be noted that the conclusions drawn are mostly indicative and further research may be necessary to validate some of the findings.</a:t>
            </a:r>
            <a:endParaRPr lang="en-GB" sz="2400" dirty="0"/>
          </a:p>
        </p:txBody>
      </p:sp>
    </p:spTree>
    <p:extLst>
      <p:ext uri="{BB962C8B-B14F-4D97-AF65-F5344CB8AC3E}">
        <p14:creationId xmlns:p14="http://schemas.microsoft.com/office/powerpoint/2010/main" val="3581447659"/>
      </p:ext>
    </p:extLst>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additive="base">
                                        <p:cTn id="14"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 calcmode="lin" valueType="num">
                                      <p:cBhvr additive="base">
                                        <p:cTn id="20"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 calcmode="lin" valueType="num">
                                      <p:cBhvr additive="base">
                                        <p:cTn id="26"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313" y="714375"/>
            <a:ext cx="8643937" cy="1477963"/>
          </a:xfrm>
          <a:prstGeom prst="rect">
            <a:avLst/>
          </a:prstGeom>
        </p:spPr>
        <p:txBody>
          <a:bodyPr>
            <a:spAutoFit/>
          </a:bodyPr>
          <a:lstStyle/>
          <a:p>
            <a:pPr marL="342900" indent="-342900" fontAlgn="auto">
              <a:spcBef>
                <a:spcPts val="0"/>
              </a:spcBef>
              <a:spcAft>
                <a:spcPts val="0"/>
              </a:spcAft>
              <a:defRPr/>
            </a:pPr>
            <a:endParaRPr lang="en-ZA" dirty="0">
              <a:latin typeface="Arial" pitchFamily="34" charset="0"/>
              <a:cs typeface="Arial" pitchFamily="34" charset="0"/>
            </a:endParaRPr>
          </a:p>
          <a:p>
            <a:pPr marL="342900" indent="-342900" fontAlgn="auto">
              <a:spcBef>
                <a:spcPts val="0"/>
              </a:spcBef>
              <a:spcAft>
                <a:spcPts val="0"/>
              </a:spcAft>
              <a:defRPr/>
            </a:pPr>
            <a:endParaRPr lang="en-ZA" dirty="0">
              <a:latin typeface="+mn-lt"/>
              <a:cs typeface="+mn-cs"/>
            </a:endParaRPr>
          </a:p>
          <a:p>
            <a:pPr fontAlgn="auto">
              <a:spcBef>
                <a:spcPts val="0"/>
              </a:spcBef>
              <a:spcAft>
                <a:spcPts val="0"/>
              </a:spcAft>
              <a:buFont typeface="Arial" pitchFamily="34" charset="0"/>
              <a:buChar char="•"/>
              <a:defRPr/>
            </a:pPr>
            <a:endParaRPr lang="en-ZA" dirty="0">
              <a:latin typeface="+mn-lt"/>
              <a:cs typeface="+mn-cs"/>
            </a:endParaRPr>
          </a:p>
          <a:p>
            <a:pPr fontAlgn="auto">
              <a:spcBef>
                <a:spcPts val="0"/>
              </a:spcBef>
              <a:spcAft>
                <a:spcPts val="0"/>
              </a:spcAft>
              <a:defRPr/>
            </a:pPr>
            <a:endParaRPr lang="en-ZA" dirty="0">
              <a:latin typeface="+mn-lt"/>
              <a:cs typeface="+mn-cs"/>
            </a:endParaRPr>
          </a:p>
          <a:p>
            <a:pPr fontAlgn="auto">
              <a:spcBef>
                <a:spcPts val="0"/>
              </a:spcBef>
              <a:spcAft>
                <a:spcPts val="0"/>
              </a:spcAft>
              <a:defRPr/>
            </a:pPr>
            <a:endParaRPr lang="en-ZA" dirty="0">
              <a:latin typeface="+mn-lt"/>
              <a:cs typeface="+mn-cs"/>
            </a:endParaRPr>
          </a:p>
        </p:txBody>
      </p:sp>
      <p:sp>
        <p:nvSpPr>
          <p:cNvPr id="5123" name="TextBox 4"/>
          <p:cNvSpPr txBox="1">
            <a:spLocks noChangeArrowheads="1"/>
          </p:cNvSpPr>
          <p:nvPr/>
        </p:nvSpPr>
        <p:spPr bwMode="auto">
          <a:xfrm>
            <a:off x="1066801" y="391209"/>
            <a:ext cx="7235952" cy="769441"/>
          </a:xfrm>
          <a:prstGeom prst="rect">
            <a:avLst/>
          </a:prstGeom>
          <a:noFill/>
          <a:ln w="9525">
            <a:noFill/>
            <a:miter lim="800000"/>
            <a:headEnd/>
            <a:tailEnd/>
          </a:ln>
        </p:spPr>
        <p:txBody>
          <a:bodyPr wrap="square">
            <a:spAutoFit/>
          </a:bodyPr>
          <a:lstStyle/>
          <a:p>
            <a:pPr algn="ctr"/>
            <a:r>
              <a:rPr lang="en-US" sz="4400" b="1" dirty="0" smtClean="0">
                <a:latin typeface="+mn-lt"/>
              </a:rPr>
              <a:t>LITERATURE REVIEW</a:t>
            </a:r>
            <a:endParaRPr lang="en-US" sz="4400" b="1" dirty="0" smtClean="0">
              <a:solidFill>
                <a:srgbClr val="7030A0"/>
              </a:solidFill>
              <a:latin typeface="+mn-lt"/>
            </a:endParaRPr>
          </a:p>
        </p:txBody>
      </p:sp>
      <p:sp>
        <p:nvSpPr>
          <p:cNvPr id="2" name="Slide Number Placeholder 1"/>
          <p:cNvSpPr>
            <a:spLocks noGrp="1"/>
          </p:cNvSpPr>
          <p:nvPr>
            <p:ph type="sldNum" sz="quarter" idx="12"/>
          </p:nvPr>
        </p:nvSpPr>
        <p:spPr/>
        <p:txBody>
          <a:bodyPr/>
          <a:lstStyle/>
          <a:p>
            <a:pPr>
              <a:defRPr/>
            </a:pPr>
            <a:fld id="{4A25C4A7-2137-4C48-9B38-60D3066D7266}" type="slidenum">
              <a:rPr lang="en-GB" smtClean="0">
                <a:solidFill>
                  <a:schemeClr val="bg1"/>
                </a:solidFill>
              </a:rPr>
              <a:pPr>
                <a:defRPr/>
              </a:pPr>
              <a:t>12</a:t>
            </a:fld>
            <a:endParaRPr lang="en-GB" dirty="0">
              <a:solidFill>
                <a:schemeClr val="bg1"/>
              </a:solidFill>
            </a:endParaRPr>
          </a:p>
        </p:txBody>
      </p:sp>
      <p:sp>
        <p:nvSpPr>
          <p:cNvPr id="3" name="TextBox 2"/>
          <p:cNvSpPr txBox="1"/>
          <p:nvPr/>
        </p:nvSpPr>
        <p:spPr>
          <a:xfrm>
            <a:off x="838200" y="1197226"/>
            <a:ext cx="8026146" cy="5001369"/>
          </a:xfrm>
          <a:prstGeom prst="rect">
            <a:avLst/>
          </a:prstGeom>
          <a:noFill/>
        </p:spPr>
        <p:txBody>
          <a:bodyPr wrap="square" rtlCol="0">
            <a:spAutoFit/>
          </a:bodyPr>
          <a:lstStyle/>
          <a:p>
            <a:pPr algn="just">
              <a:spcAft>
                <a:spcPts val="600"/>
              </a:spcAft>
            </a:pPr>
            <a:r>
              <a:rPr lang="en-US" sz="3200" b="1" dirty="0"/>
              <a:t>PwC </a:t>
            </a:r>
            <a:r>
              <a:rPr lang="en-US" sz="3200" b="1" dirty="0" smtClean="0"/>
              <a:t>US Report </a:t>
            </a:r>
            <a:r>
              <a:rPr lang="en-US" sz="3200" dirty="0" smtClean="0"/>
              <a:t>authored by </a:t>
            </a:r>
            <a:r>
              <a:rPr lang="en-GB" sz="3200" dirty="0" smtClean="0"/>
              <a:t>Ribeiro </a:t>
            </a:r>
            <a:r>
              <a:rPr lang="en-GB" sz="3200" i="1" dirty="0" smtClean="0"/>
              <a:t>et al </a:t>
            </a:r>
            <a:r>
              <a:rPr lang="en-GB" sz="3200" dirty="0"/>
              <a:t>(2016) </a:t>
            </a:r>
            <a:r>
              <a:rPr lang="en-GB" sz="3200" dirty="0" smtClean="0"/>
              <a:t>made the following findings:</a:t>
            </a:r>
          </a:p>
          <a:p>
            <a:pPr marL="457200" indent="-457200" algn="just">
              <a:spcAft>
                <a:spcPts val="600"/>
              </a:spcAft>
              <a:buFont typeface="Wingdings" panose="05000000000000000000" pitchFamily="2" charset="2"/>
              <a:buChar char="Ø"/>
            </a:pPr>
            <a:r>
              <a:rPr lang="en-US" sz="2400" dirty="0"/>
              <a:t>70% believe changes in industry regulation will become </a:t>
            </a:r>
            <a:r>
              <a:rPr lang="en-US" sz="2400" dirty="0" smtClean="0"/>
              <a:t>a disruptive </a:t>
            </a:r>
            <a:r>
              <a:rPr lang="en-US" sz="2400" dirty="0"/>
              <a:t>factor </a:t>
            </a:r>
            <a:r>
              <a:rPr lang="en-US" sz="2400" dirty="0" smtClean="0"/>
              <a:t>- </a:t>
            </a:r>
            <a:r>
              <a:rPr lang="en-US" sz="2400" dirty="0"/>
              <a:t>resulting in the need for transformation.</a:t>
            </a:r>
          </a:p>
          <a:p>
            <a:pPr marL="457200" indent="-457200" algn="just">
              <a:spcAft>
                <a:spcPts val="600"/>
              </a:spcAft>
              <a:buFont typeface="Wingdings" panose="05000000000000000000" pitchFamily="2" charset="2"/>
              <a:buChar char="Ø"/>
            </a:pPr>
            <a:r>
              <a:rPr lang="en-US" sz="2400" dirty="0" smtClean="0"/>
              <a:t>58% of </a:t>
            </a:r>
            <a:r>
              <a:rPr lang="en-US" sz="2400" dirty="0"/>
              <a:t>companies no longer focus on continuous </a:t>
            </a:r>
            <a:r>
              <a:rPr lang="en-US" sz="2400" dirty="0" smtClean="0"/>
              <a:t>improvement of </a:t>
            </a:r>
            <a:r>
              <a:rPr lang="en-US" sz="2400" dirty="0"/>
              <a:t>existing processes alone, but instead focus on </a:t>
            </a:r>
            <a:r>
              <a:rPr lang="en-US" sz="2400" dirty="0" smtClean="0"/>
              <a:t>transformational change</a:t>
            </a:r>
            <a:r>
              <a:rPr lang="en-US" sz="2400" dirty="0"/>
              <a:t>.</a:t>
            </a:r>
          </a:p>
          <a:p>
            <a:pPr marL="457200" indent="-457200" algn="just">
              <a:spcAft>
                <a:spcPts val="600"/>
              </a:spcAft>
              <a:buFont typeface="Wingdings" panose="05000000000000000000" pitchFamily="2" charset="2"/>
              <a:buChar char="Ø"/>
            </a:pPr>
            <a:r>
              <a:rPr lang="en-US" sz="2400" dirty="0" smtClean="0"/>
              <a:t>Only 36% of </a:t>
            </a:r>
            <a:r>
              <a:rPr lang="en-US" sz="2400" dirty="0"/>
              <a:t>companies prioritize a few </a:t>
            </a:r>
            <a:r>
              <a:rPr lang="en-US" sz="2400" dirty="0" smtClean="0"/>
              <a:t>cross-functional </a:t>
            </a:r>
            <a:r>
              <a:rPr lang="en-US" sz="2400" dirty="0"/>
              <a:t>capabilities at the company level and expect </a:t>
            </a:r>
            <a:r>
              <a:rPr lang="en-US" sz="2400" dirty="0" smtClean="0"/>
              <a:t>functional leaders </a:t>
            </a:r>
            <a:r>
              <a:rPr lang="en-US" sz="2400" dirty="0"/>
              <a:t>to identify how they contribute to the mission</a:t>
            </a:r>
            <a:r>
              <a:rPr lang="en-US" sz="2400" dirty="0" smtClean="0"/>
              <a:t>.</a:t>
            </a:r>
            <a:endParaRPr lang="en-US" sz="2400" dirty="0"/>
          </a:p>
        </p:txBody>
      </p:sp>
    </p:spTree>
    <p:extLst>
      <p:ext uri="{BB962C8B-B14F-4D97-AF65-F5344CB8AC3E}">
        <p14:creationId xmlns:p14="http://schemas.microsoft.com/office/powerpoint/2010/main" val="18809710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313" y="714375"/>
            <a:ext cx="8643937" cy="1477963"/>
          </a:xfrm>
          <a:prstGeom prst="rect">
            <a:avLst/>
          </a:prstGeom>
        </p:spPr>
        <p:txBody>
          <a:bodyPr>
            <a:spAutoFit/>
          </a:bodyPr>
          <a:lstStyle/>
          <a:p>
            <a:pPr marL="342900" indent="-342900" fontAlgn="auto">
              <a:spcBef>
                <a:spcPts val="0"/>
              </a:spcBef>
              <a:spcAft>
                <a:spcPts val="0"/>
              </a:spcAft>
              <a:defRPr/>
            </a:pPr>
            <a:endParaRPr lang="en-ZA" dirty="0">
              <a:latin typeface="Arial" pitchFamily="34" charset="0"/>
              <a:cs typeface="Arial" pitchFamily="34" charset="0"/>
            </a:endParaRPr>
          </a:p>
          <a:p>
            <a:pPr marL="342900" indent="-342900" fontAlgn="auto">
              <a:spcBef>
                <a:spcPts val="0"/>
              </a:spcBef>
              <a:spcAft>
                <a:spcPts val="0"/>
              </a:spcAft>
              <a:defRPr/>
            </a:pPr>
            <a:endParaRPr lang="en-ZA" dirty="0">
              <a:latin typeface="+mn-lt"/>
              <a:cs typeface="+mn-cs"/>
            </a:endParaRPr>
          </a:p>
          <a:p>
            <a:pPr fontAlgn="auto">
              <a:spcBef>
                <a:spcPts val="0"/>
              </a:spcBef>
              <a:spcAft>
                <a:spcPts val="0"/>
              </a:spcAft>
              <a:buFont typeface="Arial" pitchFamily="34" charset="0"/>
              <a:buChar char="•"/>
              <a:defRPr/>
            </a:pPr>
            <a:endParaRPr lang="en-ZA" dirty="0">
              <a:latin typeface="+mn-lt"/>
              <a:cs typeface="+mn-cs"/>
            </a:endParaRPr>
          </a:p>
          <a:p>
            <a:pPr fontAlgn="auto">
              <a:spcBef>
                <a:spcPts val="0"/>
              </a:spcBef>
              <a:spcAft>
                <a:spcPts val="0"/>
              </a:spcAft>
              <a:defRPr/>
            </a:pPr>
            <a:endParaRPr lang="en-ZA" dirty="0">
              <a:latin typeface="+mn-lt"/>
              <a:cs typeface="+mn-cs"/>
            </a:endParaRPr>
          </a:p>
          <a:p>
            <a:pPr fontAlgn="auto">
              <a:spcBef>
                <a:spcPts val="0"/>
              </a:spcBef>
              <a:spcAft>
                <a:spcPts val="0"/>
              </a:spcAft>
              <a:defRPr/>
            </a:pPr>
            <a:endParaRPr lang="en-ZA" dirty="0">
              <a:latin typeface="+mn-lt"/>
              <a:cs typeface="+mn-cs"/>
            </a:endParaRPr>
          </a:p>
        </p:txBody>
      </p:sp>
      <p:sp>
        <p:nvSpPr>
          <p:cNvPr id="5123" name="TextBox 4"/>
          <p:cNvSpPr txBox="1">
            <a:spLocks noChangeArrowheads="1"/>
          </p:cNvSpPr>
          <p:nvPr/>
        </p:nvSpPr>
        <p:spPr bwMode="auto">
          <a:xfrm>
            <a:off x="1066801" y="391209"/>
            <a:ext cx="7235952" cy="769441"/>
          </a:xfrm>
          <a:prstGeom prst="rect">
            <a:avLst/>
          </a:prstGeom>
          <a:noFill/>
          <a:ln w="9525">
            <a:noFill/>
            <a:miter lim="800000"/>
            <a:headEnd/>
            <a:tailEnd/>
          </a:ln>
        </p:spPr>
        <p:txBody>
          <a:bodyPr wrap="square">
            <a:spAutoFit/>
          </a:bodyPr>
          <a:lstStyle/>
          <a:p>
            <a:pPr algn="ctr"/>
            <a:r>
              <a:rPr lang="en-US" sz="4400" b="1" dirty="0" smtClean="0">
                <a:latin typeface="+mn-lt"/>
              </a:rPr>
              <a:t>LITERATURE REVIEW</a:t>
            </a:r>
            <a:endParaRPr lang="en-US" sz="4400" b="1" dirty="0" smtClean="0">
              <a:solidFill>
                <a:srgbClr val="7030A0"/>
              </a:solidFill>
              <a:latin typeface="+mn-lt"/>
            </a:endParaRPr>
          </a:p>
        </p:txBody>
      </p:sp>
      <p:sp>
        <p:nvSpPr>
          <p:cNvPr id="2" name="Slide Number Placeholder 1"/>
          <p:cNvSpPr>
            <a:spLocks noGrp="1"/>
          </p:cNvSpPr>
          <p:nvPr>
            <p:ph type="sldNum" sz="quarter" idx="12"/>
          </p:nvPr>
        </p:nvSpPr>
        <p:spPr/>
        <p:txBody>
          <a:bodyPr/>
          <a:lstStyle/>
          <a:p>
            <a:pPr>
              <a:defRPr/>
            </a:pPr>
            <a:fld id="{4A25C4A7-2137-4C48-9B38-60D3066D7266}" type="slidenum">
              <a:rPr lang="en-GB" smtClean="0">
                <a:solidFill>
                  <a:schemeClr val="bg1"/>
                </a:solidFill>
              </a:rPr>
              <a:pPr>
                <a:defRPr/>
              </a:pPr>
              <a:t>13</a:t>
            </a:fld>
            <a:endParaRPr lang="en-GB" dirty="0">
              <a:solidFill>
                <a:schemeClr val="bg1"/>
              </a:solidFill>
            </a:endParaRPr>
          </a:p>
        </p:txBody>
      </p:sp>
      <p:sp>
        <p:nvSpPr>
          <p:cNvPr id="3" name="TextBox 2"/>
          <p:cNvSpPr txBox="1"/>
          <p:nvPr/>
        </p:nvSpPr>
        <p:spPr>
          <a:xfrm>
            <a:off x="838200" y="1197226"/>
            <a:ext cx="4495800" cy="4924425"/>
          </a:xfrm>
          <a:prstGeom prst="rect">
            <a:avLst/>
          </a:prstGeom>
          <a:noFill/>
        </p:spPr>
        <p:txBody>
          <a:bodyPr wrap="square" rtlCol="0">
            <a:spAutoFit/>
          </a:bodyPr>
          <a:lstStyle/>
          <a:p>
            <a:pPr algn="just">
              <a:spcAft>
                <a:spcPts val="600"/>
              </a:spcAft>
            </a:pPr>
            <a:r>
              <a:rPr lang="en-US" sz="3200" b="1" dirty="0"/>
              <a:t>PwC </a:t>
            </a:r>
            <a:r>
              <a:rPr lang="en-US" sz="3200" b="1" dirty="0" smtClean="0"/>
              <a:t>US Report, </a:t>
            </a:r>
            <a:r>
              <a:rPr lang="en-GB" sz="3200" dirty="0" smtClean="0"/>
              <a:t>Ribeiro </a:t>
            </a:r>
            <a:r>
              <a:rPr lang="en-GB" sz="3200" i="1" dirty="0" smtClean="0"/>
              <a:t>et al </a:t>
            </a:r>
            <a:r>
              <a:rPr lang="en-GB" sz="3200" dirty="0"/>
              <a:t>(2016</a:t>
            </a:r>
            <a:r>
              <a:rPr lang="en-GB" sz="3200" dirty="0" smtClean="0"/>
              <a:t>):</a:t>
            </a:r>
          </a:p>
          <a:p>
            <a:pPr marL="457200" indent="-457200" algn="just">
              <a:spcAft>
                <a:spcPts val="600"/>
              </a:spcAft>
              <a:buFont typeface="Wingdings" panose="05000000000000000000" pitchFamily="2" charset="2"/>
              <a:buChar char="Ø"/>
            </a:pPr>
            <a:r>
              <a:rPr lang="en-US" sz="2400" dirty="0" smtClean="0"/>
              <a:t>55% of </a:t>
            </a:r>
            <a:r>
              <a:rPr lang="en-US" sz="2400" dirty="0"/>
              <a:t>companies work in silos, with </a:t>
            </a:r>
            <a:r>
              <a:rPr lang="en-US" sz="2400" dirty="0" smtClean="0"/>
              <a:t>each function </a:t>
            </a:r>
            <a:r>
              <a:rPr lang="en-US" sz="2400" dirty="0"/>
              <a:t>making its own decisions on which capabilities matter most.</a:t>
            </a:r>
          </a:p>
          <a:p>
            <a:pPr marL="457200" indent="-457200" algn="just">
              <a:spcAft>
                <a:spcPts val="600"/>
              </a:spcAft>
              <a:buFont typeface="Wingdings" panose="05000000000000000000" pitchFamily="2" charset="2"/>
              <a:buChar char="Ø"/>
            </a:pPr>
            <a:r>
              <a:rPr lang="en-US" sz="2400" dirty="0" smtClean="0"/>
              <a:t>61% say </a:t>
            </a:r>
            <a:r>
              <a:rPr lang="en-US" sz="2400" dirty="0"/>
              <a:t>the solution to </a:t>
            </a:r>
            <a:r>
              <a:rPr lang="en-US" sz="2400" dirty="0" smtClean="0"/>
              <a:t>reaching their </a:t>
            </a:r>
            <a:r>
              <a:rPr lang="en-US" sz="2400" dirty="0"/>
              <a:t>strategic goals is collaborating more across functions, </a:t>
            </a:r>
            <a:r>
              <a:rPr lang="en-US" sz="2400" dirty="0" smtClean="0"/>
              <a:t>paired with </a:t>
            </a:r>
            <a:r>
              <a:rPr lang="en-US" sz="2400" dirty="0"/>
              <a:t>faster decision making.</a:t>
            </a:r>
            <a:endParaRPr lang="en-GB" sz="2400" dirty="0"/>
          </a:p>
        </p:txBody>
      </p:sp>
      <p:grpSp>
        <p:nvGrpSpPr>
          <p:cNvPr id="7" name="Group 6"/>
          <p:cNvGrpSpPr/>
          <p:nvPr/>
        </p:nvGrpSpPr>
        <p:grpSpPr>
          <a:xfrm>
            <a:off x="5303078" y="2362200"/>
            <a:ext cx="3795480" cy="3196599"/>
            <a:chOff x="5303078" y="2362200"/>
            <a:chExt cx="3795480" cy="3196599"/>
          </a:xfrm>
        </p:grpSpPr>
        <p:pic>
          <p:nvPicPr>
            <p:cNvPr id="5" name="Picture 4"/>
            <p:cNvPicPr>
              <a:picLocks noChangeAspect="1"/>
            </p:cNvPicPr>
            <p:nvPr/>
          </p:nvPicPr>
          <p:blipFill>
            <a:blip r:embed="rId3"/>
            <a:stretch>
              <a:fillRect/>
            </a:stretch>
          </p:blipFill>
          <p:spPr>
            <a:xfrm>
              <a:off x="5303078" y="2362200"/>
              <a:ext cx="3795480" cy="2919600"/>
            </a:xfrm>
            <a:prstGeom prst="rect">
              <a:avLst/>
            </a:prstGeom>
          </p:spPr>
        </p:pic>
        <p:sp>
          <p:nvSpPr>
            <p:cNvPr id="6" name="TextBox 5"/>
            <p:cNvSpPr txBox="1"/>
            <p:nvPr/>
          </p:nvSpPr>
          <p:spPr>
            <a:xfrm>
              <a:off x="5593358" y="5281800"/>
              <a:ext cx="3505200" cy="276999"/>
            </a:xfrm>
            <a:prstGeom prst="rect">
              <a:avLst/>
            </a:prstGeom>
            <a:noFill/>
          </p:spPr>
          <p:txBody>
            <a:bodyPr wrap="square" rtlCol="0">
              <a:spAutoFit/>
            </a:bodyPr>
            <a:lstStyle/>
            <a:p>
              <a:pPr algn="r"/>
              <a:r>
                <a:rPr lang="en-GB" sz="1200" dirty="0" smtClean="0"/>
                <a:t>Source: www.madteams.org</a:t>
              </a:r>
              <a:endParaRPr lang="en-GB" sz="1200" dirty="0"/>
            </a:p>
          </p:txBody>
        </p:sp>
      </p:grpSp>
    </p:spTree>
    <p:extLst>
      <p:ext uri="{BB962C8B-B14F-4D97-AF65-F5344CB8AC3E}">
        <p14:creationId xmlns:p14="http://schemas.microsoft.com/office/powerpoint/2010/main" val="89035505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80">
                                          <p:stCondLst>
                                            <p:cond delay="0"/>
                                          </p:stCondLst>
                                        </p:cTn>
                                        <p:tgtEl>
                                          <p:spTgt spid="7"/>
                                        </p:tgtEl>
                                      </p:cBhvr>
                                    </p:animEffect>
                                    <p:anim calcmode="lin" valueType="num">
                                      <p:cBhvr>
                                        <p:cTn id="1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8" dur="26">
                                          <p:stCondLst>
                                            <p:cond delay="650"/>
                                          </p:stCondLst>
                                        </p:cTn>
                                        <p:tgtEl>
                                          <p:spTgt spid="7"/>
                                        </p:tgtEl>
                                      </p:cBhvr>
                                      <p:to x="100000" y="60000"/>
                                    </p:animScale>
                                    <p:animScale>
                                      <p:cBhvr>
                                        <p:cTn id="19" dur="166" decel="50000">
                                          <p:stCondLst>
                                            <p:cond delay="676"/>
                                          </p:stCondLst>
                                        </p:cTn>
                                        <p:tgtEl>
                                          <p:spTgt spid="7"/>
                                        </p:tgtEl>
                                      </p:cBhvr>
                                      <p:to x="100000" y="100000"/>
                                    </p:animScale>
                                    <p:animScale>
                                      <p:cBhvr>
                                        <p:cTn id="20" dur="26">
                                          <p:stCondLst>
                                            <p:cond delay="1312"/>
                                          </p:stCondLst>
                                        </p:cTn>
                                        <p:tgtEl>
                                          <p:spTgt spid="7"/>
                                        </p:tgtEl>
                                      </p:cBhvr>
                                      <p:to x="100000" y="80000"/>
                                    </p:animScale>
                                    <p:animScale>
                                      <p:cBhvr>
                                        <p:cTn id="21" dur="166" decel="50000">
                                          <p:stCondLst>
                                            <p:cond delay="1338"/>
                                          </p:stCondLst>
                                        </p:cTn>
                                        <p:tgtEl>
                                          <p:spTgt spid="7"/>
                                        </p:tgtEl>
                                      </p:cBhvr>
                                      <p:to x="100000" y="100000"/>
                                    </p:animScale>
                                    <p:animScale>
                                      <p:cBhvr>
                                        <p:cTn id="22" dur="26">
                                          <p:stCondLst>
                                            <p:cond delay="1642"/>
                                          </p:stCondLst>
                                        </p:cTn>
                                        <p:tgtEl>
                                          <p:spTgt spid="7"/>
                                        </p:tgtEl>
                                      </p:cBhvr>
                                      <p:to x="100000" y="90000"/>
                                    </p:animScale>
                                    <p:animScale>
                                      <p:cBhvr>
                                        <p:cTn id="23" dur="166" decel="50000">
                                          <p:stCondLst>
                                            <p:cond delay="1668"/>
                                          </p:stCondLst>
                                        </p:cTn>
                                        <p:tgtEl>
                                          <p:spTgt spid="7"/>
                                        </p:tgtEl>
                                      </p:cBhvr>
                                      <p:to x="100000" y="100000"/>
                                    </p:animScale>
                                    <p:animScale>
                                      <p:cBhvr>
                                        <p:cTn id="24" dur="26">
                                          <p:stCondLst>
                                            <p:cond delay="1808"/>
                                          </p:stCondLst>
                                        </p:cTn>
                                        <p:tgtEl>
                                          <p:spTgt spid="7"/>
                                        </p:tgtEl>
                                      </p:cBhvr>
                                      <p:to x="100000" y="95000"/>
                                    </p:animScale>
                                    <p:animScale>
                                      <p:cBhvr>
                                        <p:cTn id="25"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313" y="714375"/>
            <a:ext cx="8643937" cy="1477963"/>
          </a:xfrm>
          <a:prstGeom prst="rect">
            <a:avLst/>
          </a:prstGeom>
        </p:spPr>
        <p:txBody>
          <a:bodyPr>
            <a:spAutoFit/>
          </a:bodyPr>
          <a:lstStyle/>
          <a:p>
            <a:pPr marL="342900" indent="-342900" fontAlgn="auto">
              <a:spcBef>
                <a:spcPts val="0"/>
              </a:spcBef>
              <a:spcAft>
                <a:spcPts val="0"/>
              </a:spcAft>
              <a:defRPr/>
            </a:pPr>
            <a:endParaRPr lang="en-ZA" dirty="0">
              <a:latin typeface="Arial" pitchFamily="34" charset="0"/>
              <a:cs typeface="Arial" pitchFamily="34" charset="0"/>
            </a:endParaRPr>
          </a:p>
          <a:p>
            <a:pPr marL="342900" indent="-342900" fontAlgn="auto">
              <a:spcBef>
                <a:spcPts val="0"/>
              </a:spcBef>
              <a:spcAft>
                <a:spcPts val="0"/>
              </a:spcAft>
              <a:defRPr/>
            </a:pPr>
            <a:endParaRPr lang="en-ZA" dirty="0">
              <a:latin typeface="+mn-lt"/>
              <a:cs typeface="+mn-cs"/>
            </a:endParaRPr>
          </a:p>
          <a:p>
            <a:pPr fontAlgn="auto">
              <a:spcBef>
                <a:spcPts val="0"/>
              </a:spcBef>
              <a:spcAft>
                <a:spcPts val="0"/>
              </a:spcAft>
              <a:buFont typeface="Arial" pitchFamily="34" charset="0"/>
              <a:buChar char="•"/>
              <a:defRPr/>
            </a:pPr>
            <a:endParaRPr lang="en-ZA" dirty="0">
              <a:latin typeface="+mn-lt"/>
              <a:cs typeface="+mn-cs"/>
            </a:endParaRPr>
          </a:p>
          <a:p>
            <a:pPr fontAlgn="auto">
              <a:spcBef>
                <a:spcPts val="0"/>
              </a:spcBef>
              <a:spcAft>
                <a:spcPts val="0"/>
              </a:spcAft>
              <a:defRPr/>
            </a:pPr>
            <a:endParaRPr lang="en-ZA" dirty="0">
              <a:latin typeface="+mn-lt"/>
              <a:cs typeface="+mn-cs"/>
            </a:endParaRPr>
          </a:p>
          <a:p>
            <a:pPr fontAlgn="auto">
              <a:spcBef>
                <a:spcPts val="0"/>
              </a:spcBef>
              <a:spcAft>
                <a:spcPts val="0"/>
              </a:spcAft>
              <a:defRPr/>
            </a:pPr>
            <a:endParaRPr lang="en-ZA" dirty="0">
              <a:latin typeface="+mn-lt"/>
              <a:cs typeface="+mn-cs"/>
            </a:endParaRPr>
          </a:p>
        </p:txBody>
      </p:sp>
      <p:sp>
        <p:nvSpPr>
          <p:cNvPr id="5123" name="TextBox 4"/>
          <p:cNvSpPr txBox="1">
            <a:spLocks noChangeArrowheads="1"/>
          </p:cNvSpPr>
          <p:nvPr/>
        </p:nvSpPr>
        <p:spPr bwMode="auto">
          <a:xfrm>
            <a:off x="1066800" y="146341"/>
            <a:ext cx="7235952" cy="769441"/>
          </a:xfrm>
          <a:prstGeom prst="rect">
            <a:avLst/>
          </a:prstGeom>
          <a:noFill/>
          <a:ln w="9525">
            <a:noFill/>
            <a:miter lim="800000"/>
            <a:headEnd/>
            <a:tailEnd/>
          </a:ln>
        </p:spPr>
        <p:txBody>
          <a:bodyPr wrap="square">
            <a:spAutoFit/>
          </a:bodyPr>
          <a:lstStyle/>
          <a:p>
            <a:pPr algn="ctr"/>
            <a:r>
              <a:rPr lang="en-US" sz="4400" b="1" dirty="0" smtClean="0">
                <a:latin typeface="+mn-lt"/>
              </a:rPr>
              <a:t>LITERATURE REVIEW</a:t>
            </a:r>
            <a:endParaRPr lang="en-US" sz="4400" b="1" dirty="0" smtClean="0">
              <a:solidFill>
                <a:srgbClr val="7030A0"/>
              </a:solidFill>
              <a:latin typeface="+mn-lt"/>
            </a:endParaRPr>
          </a:p>
        </p:txBody>
      </p:sp>
      <p:sp>
        <p:nvSpPr>
          <p:cNvPr id="2" name="Slide Number Placeholder 1"/>
          <p:cNvSpPr>
            <a:spLocks noGrp="1"/>
          </p:cNvSpPr>
          <p:nvPr>
            <p:ph type="sldNum" sz="quarter" idx="12"/>
          </p:nvPr>
        </p:nvSpPr>
        <p:spPr/>
        <p:txBody>
          <a:bodyPr/>
          <a:lstStyle/>
          <a:p>
            <a:pPr>
              <a:defRPr/>
            </a:pPr>
            <a:fld id="{4A25C4A7-2137-4C48-9B38-60D3066D7266}" type="slidenum">
              <a:rPr lang="en-GB" smtClean="0">
                <a:solidFill>
                  <a:schemeClr val="bg1"/>
                </a:solidFill>
              </a:rPr>
              <a:pPr>
                <a:defRPr/>
              </a:pPr>
              <a:t>14</a:t>
            </a:fld>
            <a:endParaRPr lang="en-GB" dirty="0">
              <a:solidFill>
                <a:schemeClr val="bg1"/>
              </a:solidFill>
            </a:endParaRPr>
          </a:p>
        </p:txBody>
      </p:sp>
      <p:sp>
        <p:nvSpPr>
          <p:cNvPr id="3" name="TextBox 2"/>
          <p:cNvSpPr txBox="1"/>
          <p:nvPr/>
        </p:nvSpPr>
        <p:spPr>
          <a:xfrm>
            <a:off x="838200" y="915782"/>
            <a:ext cx="7848600" cy="5109091"/>
          </a:xfrm>
          <a:prstGeom prst="rect">
            <a:avLst/>
          </a:prstGeom>
          <a:noFill/>
        </p:spPr>
        <p:txBody>
          <a:bodyPr wrap="square" rtlCol="0">
            <a:spAutoFit/>
          </a:bodyPr>
          <a:lstStyle/>
          <a:p>
            <a:pPr algn="just">
              <a:spcAft>
                <a:spcPts val="600"/>
              </a:spcAft>
            </a:pPr>
            <a:r>
              <a:rPr lang="en-US" sz="2400" b="1" dirty="0"/>
              <a:t>King and Lenox (2001)</a:t>
            </a:r>
            <a:r>
              <a:rPr lang="en-GB" sz="2400" b="1" dirty="0"/>
              <a:t>:</a:t>
            </a:r>
          </a:p>
          <a:p>
            <a:pPr algn="just">
              <a:spcAft>
                <a:spcPts val="1200"/>
              </a:spcAft>
            </a:pPr>
            <a:r>
              <a:rPr lang="en-US" sz="2400" dirty="0" smtClean="0"/>
              <a:t>Adoption of ISO 9001 leads production plants  </a:t>
            </a:r>
            <a:r>
              <a:rPr lang="en-US" sz="2400" dirty="0"/>
              <a:t>to  </a:t>
            </a:r>
            <a:r>
              <a:rPr lang="en-US" sz="2400" dirty="0" smtClean="0"/>
              <a:t>reduce </a:t>
            </a:r>
            <a:r>
              <a:rPr lang="en-US" sz="2400" dirty="0"/>
              <a:t>waste </a:t>
            </a:r>
            <a:r>
              <a:rPr lang="en-US" sz="2400" dirty="0" smtClean="0"/>
              <a:t>generation and toxic chemical </a:t>
            </a:r>
            <a:r>
              <a:rPr lang="en-US" sz="2400" dirty="0"/>
              <a:t>emissions</a:t>
            </a:r>
            <a:r>
              <a:rPr lang="en-US" sz="2400" dirty="0" smtClean="0"/>
              <a:t>, </a:t>
            </a:r>
            <a:r>
              <a:rPr lang="en-US" sz="2400" dirty="0"/>
              <a:t>suggesting </a:t>
            </a:r>
            <a:r>
              <a:rPr lang="en-US" sz="2400" dirty="0" smtClean="0"/>
              <a:t>that implementing </a:t>
            </a:r>
            <a:r>
              <a:rPr lang="en-US" sz="2400" dirty="0"/>
              <a:t>the quality </a:t>
            </a:r>
            <a:r>
              <a:rPr lang="en-US" sz="2400" dirty="0" smtClean="0"/>
              <a:t>management </a:t>
            </a:r>
            <a:r>
              <a:rPr lang="en-US" sz="2400" dirty="0"/>
              <a:t>standard </a:t>
            </a:r>
            <a:r>
              <a:rPr lang="en-US" sz="2400" dirty="0" smtClean="0"/>
              <a:t>has positive spillover </a:t>
            </a:r>
            <a:r>
              <a:rPr lang="en-US" sz="2400" dirty="0"/>
              <a:t>effects  that  can  improve </a:t>
            </a:r>
            <a:r>
              <a:rPr lang="en-US" sz="2400" dirty="0" smtClean="0"/>
              <a:t>environmental </a:t>
            </a:r>
            <a:r>
              <a:rPr lang="en-US" sz="2400" dirty="0"/>
              <a:t>management </a:t>
            </a:r>
            <a:r>
              <a:rPr lang="en-US" sz="2400" dirty="0" smtClean="0"/>
              <a:t>practices.</a:t>
            </a:r>
          </a:p>
          <a:p>
            <a:pPr algn="just">
              <a:spcAft>
                <a:spcPts val="600"/>
              </a:spcAft>
            </a:pPr>
            <a:r>
              <a:rPr lang="en-US" sz="2400" b="1" dirty="0"/>
              <a:t>British Standards Institute (</a:t>
            </a:r>
            <a:r>
              <a:rPr lang="en-US" sz="2400" b="1" dirty="0" smtClean="0"/>
              <a:t>2016):</a:t>
            </a:r>
          </a:p>
          <a:p>
            <a:pPr algn="just">
              <a:spcAft>
                <a:spcPts val="600"/>
              </a:spcAft>
            </a:pPr>
            <a:r>
              <a:rPr lang="en-US" sz="2400" dirty="0" smtClean="0"/>
              <a:t>Over </a:t>
            </a:r>
            <a:r>
              <a:rPr lang="en-US" sz="2400" dirty="0"/>
              <a:t>82% of BSI clients that embraced ISO 9001 gained benefits from such certification:</a:t>
            </a:r>
          </a:p>
          <a:p>
            <a:pPr marL="342900" indent="-342900" algn="just">
              <a:spcAft>
                <a:spcPts val="600"/>
              </a:spcAft>
              <a:buFont typeface="Wingdings" panose="05000000000000000000" pitchFamily="2" charset="2"/>
              <a:buChar char="ü"/>
            </a:pPr>
            <a:r>
              <a:rPr lang="en-US" sz="2400" dirty="0" smtClean="0"/>
              <a:t>66</a:t>
            </a:r>
            <a:r>
              <a:rPr lang="en-US" sz="2400" dirty="0"/>
              <a:t>% improved quality of their products or services</a:t>
            </a:r>
          </a:p>
          <a:p>
            <a:pPr marL="342900" indent="-342900" algn="just">
              <a:spcAft>
                <a:spcPts val="600"/>
              </a:spcAft>
              <a:buFont typeface="Wingdings" panose="05000000000000000000" pitchFamily="2" charset="2"/>
              <a:buChar char="ü"/>
            </a:pPr>
            <a:r>
              <a:rPr lang="en-US" sz="2400" dirty="0" smtClean="0"/>
              <a:t>60</a:t>
            </a:r>
            <a:r>
              <a:rPr lang="en-US" sz="2400" dirty="0"/>
              <a:t>% reduced the likelihood of mistakes</a:t>
            </a:r>
          </a:p>
          <a:p>
            <a:pPr marL="342900" indent="-342900" algn="just">
              <a:spcAft>
                <a:spcPts val="600"/>
              </a:spcAft>
              <a:buFont typeface="Wingdings" panose="05000000000000000000" pitchFamily="2" charset="2"/>
              <a:buChar char="ü"/>
            </a:pPr>
            <a:r>
              <a:rPr lang="en-US" sz="2400" dirty="0" smtClean="0"/>
              <a:t>57</a:t>
            </a:r>
            <a:r>
              <a:rPr lang="en-US" sz="2400" dirty="0"/>
              <a:t>% attracted new </a:t>
            </a:r>
            <a:r>
              <a:rPr lang="en-US" sz="2400" dirty="0" smtClean="0"/>
              <a:t>customers</a:t>
            </a:r>
            <a:endParaRPr lang="en-US" sz="2400" dirty="0"/>
          </a:p>
        </p:txBody>
      </p:sp>
    </p:spTree>
    <p:extLst>
      <p:ext uri="{BB962C8B-B14F-4D97-AF65-F5344CB8AC3E}">
        <p14:creationId xmlns:p14="http://schemas.microsoft.com/office/powerpoint/2010/main" val="325163285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313" y="714375"/>
            <a:ext cx="8643937" cy="1477963"/>
          </a:xfrm>
          <a:prstGeom prst="rect">
            <a:avLst/>
          </a:prstGeom>
        </p:spPr>
        <p:txBody>
          <a:bodyPr>
            <a:spAutoFit/>
          </a:bodyPr>
          <a:lstStyle/>
          <a:p>
            <a:pPr marL="342900" indent="-342900" fontAlgn="auto">
              <a:spcBef>
                <a:spcPts val="0"/>
              </a:spcBef>
              <a:spcAft>
                <a:spcPts val="0"/>
              </a:spcAft>
              <a:defRPr/>
            </a:pPr>
            <a:endParaRPr lang="en-ZA" dirty="0">
              <a:latin typeface="Arial" pitchFamily="34" charset="0"/>
              <a:cs typeface="Arial" pitchFamily="34" charset="0"/>
            </a:endParaRPr>
          </a:p>
          <a:p>
            <a:pPr marL="342900" indent="-342900" fontAlgn="auto">
              <a:spcBef>
                <a:spcPts val="0"/>
              </a:spcBef>
              <a:spcAft>
                <a:spcPts val="0"/>
              </a:spcAft>
              <a:defRPr/>
            </a:pPr>
            <a:endParaRPr lang="en-ZA" dirty="0">
              <a:latin typeface="+mn-lt"/>
              <a:cs typeface="+mn-cs"/>
            </a:endParaRPr>
          </a:p>
          <a:p>
            <a:pPr fontAlgn="auto">
              <a:spcBef>
                <a:spcPts val="0"/>
              </a:spcBef>
              <a:spcAft>
                <a:spcPts val="0"/>
              </a:spcAft>
              <a:buFont typeface="Arial" pitchFamily="34" charset="0"/>
              <a:buChar char="•"/>
              <a:defRPr/>
            </a:pPr>
            <a:endParaRPr lang="en-ZA" dirty="0">
              <a:latin typeface="+mn-lt"/>
              <a:cs typeface="+mn-cs"/>
            </a:endParaRPr>
          </a:p>
          <a:p>
            <a:pPr fontAlgn="auto">
              <a:spcBef>
                <a:spcPts val="0"/>
              </a:spcBef>
              <a:spcAft>
                <a:spcPts val="0"/>
              </a:spcAft>
              <a:defRPr/>
            </a:pPr>
            <a:endParaRPr lang="en-ZA" dirty="0">
              <a:latin typeface="+mn-lt"/>
              <a:cs typeface="+mn-cs"/>
            </a:endParaRPr>
          </a:p>
          <a:p>
            <a:pPr fontAlgn="auto">
              <a:spcBef>
                <a:spcPts val="0"/>
              </a:spcBef>
              <a:spcAft>
                <a:spcPts val="0"/>
              </a:spcAft>
              <a:defRPr/>
            </a:pPr>
            <a:endParaRPr lang="en-ZA" dirty="0">
              <a:latin typeface="+mn-lt"/>
              <a:cs typeface="+mn-cs"/>
            </a:endParaRPr>
          </a:p>
        </p:txBody>
      </p:sp>
      <p:sp>
        <p:nvSpPr>
          <p:cNvPr id="5123" name="TextBox 4"/>
          <p:cNvSpPr txBox="1">
            <a:spLocks noChangeArrowheads="1"/>
          </p:cNvSpPr>
          <p:nvPr/>
        </p:nvSpPr>
        <p:spPr bwMode="auto">
          <a:xfrm>
            <a:off x="1066801" y="391209"/>
            <a:ext cx="7235952" cy="769441"/>
          </a:xfrm>
          <a:prstGeom prst="rect">
            <a:avLst/>
          </a:prstGeom>
          <a:noFill/>
          <a:ln w="9525">
            <a:noFill/>
            <a:miter lim="800000"/>
            <a:headEnd/>
            <a:tailEnd/>
          </a:ln>
        </p:spPr>
        <p:txBody>
          <a:bodyPr wrap="square">
            <a:spAutoFit/>
          </a:bodyPr>
          <a:lstStyle/>
          <a:p>
            <a:pPr algn="ctr"/>
            <a:r>
              <a:rPr lang="en-US" sz="4400" b="1" dirty="0" smtClean="0">
                <a:latin typeface="+mn-lt"/>
              </a:rPr>
              <a:t>LITERATURE REVIEW</a:t>
            </a:r>
            <a:endParaRPr lang="en-US" sz="4400" b="1" dirty="0" smtClean="0">
              <a:solidFill>
                <a:srgbClr val="7030A0"/>
              </a:solidFill>
              <a:latin typeface="+mn-lt"/>
            </a:endParaRPr>
          </a:p>
        </p:txBody>
      </p:sp>
      <p:sp>
        <p:nvSpPr>
          <p:cNvPr id="2" name="Slide Number Placeholder 1"/>
          <p:cNvSpPr>
            <a:spLocks noGrp="1"/>
          </p:cNvSpPr>
          <p:nvPr>
            <p:ph type="sldNum" sz="quarter" idx="12"/>
          </p:nvPr>
        </p:nvSpPr>
        <p:spPr/>
        <p:txBody>
          <a:bodyPr/>
          <a:lstStyle/>
          <a:p>
            <a:pPr>
              <a:defRPr/>
            </a:pPr>
            <a:fld id="{4A25C4A7-2137-4C48-9B38-60D3066D7266}" type="slidenum">
              <a:rPr lang="en-GB" smtClean="0">
                <a:solidFill>
                  <a:schemeClr val="bg1"/>
                </a:solidFill>
              </a:rPr>
              <a:pPr>
                <a:defRPr/>
              </a:pPr>
              <a:t>15</a:t>
            </a:fld>
            <a:endParaRPr lang="en-GB" dirty="0">
              <a:solidFill>
                <a:schemeClr val="bg1"/>
              </a:solidFill>
            </a:endParaRPr>
          </a:p>
        </p:txBody>
      </p:sp>
      <p:sp>
        <p:nvSpPr>
          <p:cNvPr id="3" name="TextBox 2"/>
          <p:cNvSpPr txBox="1"/>
          <p:nvPr/>
        </p:nvSpPr>
        <p:spPr>
          <a:xfrm>
            <a:off x="838200" y="1197226"/>
            <a:ext cx="8020050" cy="4955203"/>
          </a:xfrm>
          <a:prstGeom prst="rect">
            <a:avLst/>
          </a:prstGeom>
          <a:noFill/>
        </p:spPr>
        <p:txBody>
          <a:bodyPr wrap="square" rtlCol="0">
            <a:spAutoFit/>
          </a:bodyPr>
          <a:lstStyle/>
          <a:p>
            <a:pPr algn="just">
              <a:spcAft>
                <a:spcPts val="600"/>
              </a:spcAft>
            </a:pPr>
            <a:r>
              <a:rPr lang="en-US" sz="3200" b="1" dirty="0" err="1" smtClean="0"/>
              <a:t>Stojanovic</a:t>
            </a:r>
            <a:r>
              <a:rPr lang="en-US" sz="3200" b="1" dirty="0" smtClean="0"/>
              <a:t> </a:t>
            </a:r>
            <a:r>
              <a:rPr lang="en-US" sz="3200" b="1" dirty="0"/>
              <a:t>(2015)</a:t>
            </a:r>
            <a:r>
              <a:rPr lang="en-GB" sz="3200" dirty="0" smtClean="0"/>
              <a:t>:</a:t>
            </a:r>
          </a:p>
          <a:p>
            <a:pPr marL="342900" indent="-342900" algn="just">
              <a:spcAft>
                <a:spcPts val="600"/>
              </a:spcAft>
              <a:buFont typeface="Wingdings" panose="05000000000000000000" pitchFamily="2" charset="2"/>
              <a:buChar char="Ø"/>
            </a:pPr>
            <a:r>
              <a:rPr lang="en-US" sz="2400" dirty="0" smtClean="0"/>
              <a:t>External </a:t>
            </a:r>
            <a:r>
              <a:rPr lang="en-US" sz="2400" dirty="0"/>
              <a:t>demands </a:t>
            </a:r>
            <a:r>
              <a:rPr lang="en-US" sz="2400" dirty="0" smtClean="0"/>
              <a:t>on </a:t>
            </a:r>
            <a:r>
              <a:rPr lang="en-US" sz="2400" dirty="0"/>
              <a:t>the education system are increasing; </a:t>
            </a:r>
            <a:r>
              <a:rPr lang="en-US" sz="2400" dirty="0" smtClean="0"/>
              <a:t>putting </a:t>
            </a:r>
            <a:r>
              <a:rPr lang="en-US" sz="2400" dirty="0"/>
              <a:t>pressure on the deployment of resources and the efficiency of the organization.</a:t>
            </a:r>
          </a:p>
          <a:p>
            <a:pPr marL="342900" indent="-342900" algn="just">
              <a:spcAft>
                <a:spcPts val="600"/>
              </a:spcAft>
              <a:buFont typeface="Wingdings" panose="05000000000000000000" pitchFamily="2" charset="2"/>
              <a:buChar char="Ø"/>
            </a:pPr>
            <a:r>
              <a:rPr lang="en-US" sz="2400" dirty="0" smtClean="0"/>
              <a:t>The </a:t>
            </a:r>
            <a:r>
              <a:rPr lang="en-US" sz="2400" dirty="0"/>
              <a:t>continuing education and training sector is becoming a more mature and “established” economic sector, alongside many other service sectors.</a:t>
            </a:r>
          </a:p>
          <a:p>
            <a:pPr marL="342900" indent="-342900" algn="just">
              <a:spcAft>
                <a:spcPts val="600"/>
              </a:spcAft>
              <a:buFont typeface="Wingdings" panose="05000000000000000000" pitchFamily="2" charset="2"/>
              <a:buChar char="Ø"/>
            </a:pPr>
            <a:r>
              <a:rPr lang="en-US" sz="2400" dirty="0" smtClean="0"/>
              <a:t>These trends </a:t>
            </a:r>
            <a:r>
              <a:rPr lang="en-US" sz="2400" dirty="0"/>
              <a:t>suggest that the education and training paradigms are changing from supply-driven teaching to demand-led learning. </a:t>
            </a:r>
            <a:endParaRPr lang="en-US" sz="2400" dirty="0" smtClean="0"/>
          </a:p>
          <a:p>
            <a:pPr marL="342900" indent="-342900" algn="just">
              <a:spcAft>
                <a:spcPts val="600"/>
              </a:spcAft>
              <a:buFont typeface="Wingdings" panose="05000000000000000000" pitchFamily="2" charset="2"/>
              <a:buChar char="Ø"/>
            </a:pPr>
            <a:r>
              <a:rPr lang="en-US" sz="2400" dirty="0" smtClean="0"/>
              <a:t>Many </a:t>
            </a:r>
            <a:r>
              <a:rPr lang="en-US" sz="2400" dirty="0"/>
              <a:t>educators do not feel comfortable with such </a:t>
            </a:r>
            <a:r>
              <a:rPr lang="en-US" sz="2400" dirty="0" smtClean="0"/>
              <a:t>developments.</a:t>
            </a:r>
            <a:endParaRPr lang="en-US" sz="2400" dirty="0"/>
          </a:p>
        </p:txBody>
      </p:sp>
    </p:spTree>
    <p:extLst>
      <p:ext uri="{BB962C8B-B14F-4D97-AF65-F5344CB8AC3E}">
        <p14:creationId xmlns:p14="http://schemas.microsoft.com/office/powerpoint/2010/main" val="9705809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313" y="714375"/>
            <a:ext cx="8643937" cy="1477963"/>
          </a:xfrm>
          <a:prstGeom prst="rect">
            <a:avLst/>
          </a:prstGeom>
        </p:spPr>
        <p:txBody>
          <a:bodyPr>
            <a:spAutoFit/>
          </a:bodyPr>
          <a:lstStyle/>
          <a:p>
            <a:pPr marL="342900" indent="-342900" fontAlgn="auto">
              <a:spcBef>
                <a:spcPts val="0"/>
              </a:spcBef>
              <a:spcAft>
                <a:spcPts val="0"/>
              </a:spcAft>
              <a:defRPr/>
            </a:pPr>
            <a:endParaRPr lang="en-ZA" dirty="0">
              <a:latin typeface="Arial" pitchFamily="34" charset="0"/>
              <a:cs typeface="Arial" pitchFamily="34" charset="0"/>
            </a:endParaRPr>
          </a:p>
          <a:p>
            <a:pPr marL="342900" indent="-342900" fontAlgn="auto">
              <a:spcBef>
                <a:spcPts val="0"/>
              </a:spcBef>
              <a:spcAft>
                <a:spcPts val="0"/>
              </a:spcAft>
              <a:defRPr/>
            </a:pPr>
            <a:endParaRPr lang="en-ZA" dirty="0">
              <a:latin typeface="+mn-lt"/>
              <a:cs typeface="+mn-cs"/>
            </a:endParaRPr>
          </a:p>
          <a:p>
            <a:pPr fontAlgn="auto">
              <a:spcBef>
                <a:spcPts val="0"/>
              </a:spcBef>
              <a:spcAft>
                <a:spcPts val="0"/>
              </a:spcAft>
              <a:buFont typeface="Arial" pitchFamily="34" charset="0"/>
              <a:buChar char="•"/>
              <a:defRPr/>
            </a:pPr>
            <a:endParaRPr lang="en-ZA" dirty="0">
              <a:latin typeface="+mn-lt"/>
              <a:cs typeface="+mn-cs"/>
            </a:endParaRPr>
          </a:p>
          <a:p>
            <a:pPr fontAlgn="auto">
              <a:spcBef>
                <a:spcPts val="0"/>
              </a:spcBef>
              <a:spcAft>
                <a:spcPts val="0"/>
              </a:spcAft>
              <a:defRPr/>
            </a:pPr>
            <a:endParaRPr lang="en-ZA" dirty="0">
              <a:latin typeface="+mn-lt"/>
              <a:cs typeface="+mn-cs"/>
            </a:endParaRPr>
          </a:p>
          <a:p>
            <a:pPr fontAlgn="auto">
              <a:spcBef>
                <a:spcPts val="0"/>
              </a:spcBef>
              <a:spcAft>
                <a:spcPts val="0"/>
              </a:spcAft>
              <a:defRPr/>
            </a:pPr>
            <a:endParaRPr lang="en-ZA" dirty="0">
              <a:latin typeface="+mn-lt"/>
              <a:cs typeface="+mn-cs"/>
            </a:endParaRPr>
          </a:p>
        </p:txBody>
      </p:sp>
      <p:sp>
        <p:nvSpPr>
          <p:cNvPr id="2" name="Slide Number Placeholder 1"/>
          <p:cNvSpPr>
            <a:spLocks noGrp="1"/>
          </p:cNvSpPr>
          <p:nvPr>
            <p:ph type="sldNum" sz="quarter" idx="12"/>
          </p:nvPr>
        </p:nvSpPr>
        <p:spPr/>
        <p:txBody>
          <a:bodyPr/>
          <a:lstStyle/>
          <a:p>
            <a:pPr>
              <a:defRPr/>
            </a:pPr>
            <a:fld id="{4A25C4A7-2137-4C48-9B38-60D3066D7266}" type="slidenum">
              <a:rPr lang="en-GB" smtClean="0">
                <a:solidFill>
                  <a:schemeClr val="bg1"/>
                </a:solidFill>
              </a:rPr>
              <a:pPr>
                <a:defRPr/>
              </a:pPr>
              <a:t>16</a:t>
            </a:fld>
            <a:endParaRPr lang="en-GB" dirty="0">
              <a:solidFill>
                <a:schemeClr val="bg1"/>
              </a:solidFill>
            </a:endParaRPr>
          </a:p>
        </p:txBody>
      </p:sp>
      <p:sp>
        <p:nvSpPr>
          <p:cNvPr id="3" name="TextBox 2"/>
          <p:cNvSpPr txBox="1"/>
          <p:nvPr/>
        </p:nvSpPr>
        <p:spPr>
          <a:xfrm>
            <a:off x="838200" y="63391"/>
            <a:ext cx="8153400" cy="6478697"/>
          </a:xfrm>
          <a:prstGeom prst="rect">
            <a:avLst/>
          </a:prstGeom>
          <a:noFill/>
        </p:spPr>
        <p:txBody>
          <a:bodyPr wrap="square" rtlCol="0">
            <a:spAutoFit/>
          </a:bodyPr>
          <a:lstStyle/>
          <a:p>
            <a:pPr lvl="0" algn="ctr"/>
            <a:r>
              <a:rPr lang="en-US" sz="4400" b="1" dirty="0">
                <a:solidFill>
                  <a:srgbClr val="000099"/>
                </a:solidFill>
                <a:latin typeface="Arial"/>
              </a:rPr>
              <a:t>LITERATURE REVIEW</a:t>
            </a:r>
            <a:endParaRPr lang="en-US" sz="4400" b="1" dirty="0">
              <a:solidFill>
                <a:srgbClr val="7030A0"/>
              </a:solidFill>
              <a:latin typeface="Arial"/>
            </a:endParaRPr>
          </a:p>
          <a:p>
            <a:pPr algn="just">
              <a:spcAft>
                <a:spcPts val="600"/>
              </a:spcAft>
            </a:pPr>
            <a:endParaRPr lang="en-US" sz="1100" b="1" dirty="0" smtClean="0"/>
          </a:p>
          <a:p>
            <a:pPr algn="just">
              <a:spcAft>
                <a:spcPts val="600"/>
              </a:spcAft>
            </a:pPr>
            <a:r>
              <a:rPr lang="en-US" sz="2400" b="1" dirty="0" smtClean="0"/>
              <a:t>ISO  </a:t>
            </a:r>
            <a:r>
              <a:rPr lang="en-US" sz="2400" b="1" dirty="0"/>
              <a:t>9001  </a:t>
            </a:r>
            <a:r>
              <a:rPr lang="en-US" sz="2400" dirty="0"/>
              <a:t>has  been  shown  to  provide </a:t>
            </a:r>
            <a:r>
              <a:rPr lang="en-US" sz="2400" dirty="0" smtClean="0"/>
              <a:t>organizations </a:t>
            </a:r>
            <a:r>
              <a:rPr lang="en-US" sz="2400" dirty="0"/>
              <a:t>with the following </a:t>
            </a:r>
            <a:r>
              <a:rPr lang="en-US" sz="2400" b="1" dirty="0"/>
              <a:t>benefits</a:t>
            </a:r>
            <a:r>
              <a:rPr lang="en-US" sz="2400" dirty="0"/>
              <a:t>:</a:t>
            </a:r>
          </a:p>
          <a:p>
            <a:pPr marL="342900" indent="-342900" algn="just">
              <a:spcAft>
                <a:spcPts val="600"/>
              </a:spcAft>
              <a:buFont typeface="Wingdings" panose="05000000000000000000" pitchFamily="2" charset="2"/>
              <a:buChar char="ü"/>
            </a:pPr>
            <a:r>
              <a:rPr lang="en-US" sz="2200" dirty="0" smtClean="0"/>
              <a:t>Consistent</a:t>
            </a:r>
            <a:r>
              <a:rPr lang="en-US" sz="2200" dirty="0"/>
              <a:t>, repeatable processes and a common system.</a:t>
            </a:r>
          </a:p>
          <a:p>
            <a:pPr marL="342900" indent="-342900" algn="just">
              <a:spcAft>
                <a:spcPts val="600"/>
              </a:spcAft>
              <a:buFont typeface="Wingdings" panose="05000000000000000000" pitchFamily="2" charset="2"/>
              <a:buChar char="ü"/>
            </a:pPr>
            <a:r>
              <a:rPr lang="en-US" sz="2200" dirty="0" smtClean="0"/>
              <a:t>Fewer </a:t>
            </a:r>
            <a:r>
              <a:rPr lang="en-US" sz="2200" dirty="0"/>
              <a:t>service or product </a:t>
            </a:r>
            <a:r>
              <a:rPr lang="en-US" sz="2200" dirty="0" smtClean="0"/>
              <a:t>failures.</a:t>
            </a:r>
            <a:endParaRPr lang="en-US" sz="2200" dirty="0"/>
          </a:p>
          <a:p>
            <a:pPr marL="342900" indent="-342900" algn="just">
              <a:spcAft>
                <a:spcPts val="600"/>
              </a:spcAft>
              <a:buFont typeface="Wingdings" panose="05000000000000000000" pitchFamily="2" charset="2"/>
              <a:buChar char="ü"/>
            </a:pPr>
            <a:r>
              <a:rPr lang="en-US" sz="2200" dirty="0" smtClean="0"/>
              <a:t>Employees know </a:t>
            </a:r>
            <a:r>
              <a:rPr lang="en-US" sz="2200" dirty="0"/>
              <a:t>what to do and how you want it done.</a:t>
            </a:r>
          </a:p>
          <a:p>
            <a:pPr marL="342900" indent="-342900" algn="just">
              <a:spcAft>
                <a:spcPts val="600"/>
              </a:spcAft>
              <a:buFont typeface="Wingdings" panose="05000000000000000000" pitchFamily="2" charset="2"/>
              <a:buChar char="ü"/>
            </a:pPr>
            <a:r>
              <a:rPr lang="en-US" sz="2200" dirty="0" smtClean="0"/>
              <a:t>More </a:t>
            </a:r>
            <a:r>
              <a:rPr lang="en-US" sz="2200" dirty="0"/>
              <a:t>business, because you can sell to new markets or because having the endorsement will </a:t>
            </a:r>
            <a:r>
              <a:rPr lang="en-US" sz="2200" dirty="0" smtClean="0"/>
              <a:t>distinguish </a:t>
            </a:r>
            <a:r>
              <a:rPr lang="en-US" sz="2200" dirty="0"/>
              <a:t>you in the marketplace.</a:t>
            </a:r>
          </a:p>
          <a:p>
            <a:pPr marL="342900" indent="-342900" algn="just">
              <a:spcAft>
                <a:spcPts val="600"/>
              </a:spcAft>
              <a:buFont typeface="Wingdings" panose="05000000000000000000" pitchFamily="2" charset="2"/>
              <a:buChar char="ü"/>
            </a:pPr>
            <a:r>
              <a:rPr lang="en-US" sz="2200" dirty="0" smtClean="0"/>
              <a:t>Quick detection if </a:t>
            </a:r>
            <a:r>
              <a:rPr lang="en-US" sz="2200" dirty="0"/>
              <a:t>things are </a:t>
            </a:r>
            <a:r>
              <a:rPr lang="en-US" sz="2200" dirty="0" smtClean="0"/>
              <a:t>going </a:t>
            </a:r>
            <a:r>
              <a:rPr lang="en-US" sz="2200" dirty="0"/>
              <a:t>wrong, and where; you stop spending money or wasting time on the </a:t>
            </a:r>
            <a:r>
              <a:rPr lang="en-US" sz="2200" dirty="0" smtClean="0"/>
              <a:t>same </a:t>
            </a:r>
            <a:r>
              <a:rPr lang="en-US" sz="2200" dirty="0"/>
              <a:t>old problems. Many problems </a:t>
            </a:r>
            <a:r>
              <a:rPr lang="en-US" sz="2200" dirty="0" smtClean="0"/>
              <a:t>disappear </a:t>
            </a:r>
            <a:r>
              <a:rPr lang="en-US" sz="2200" dirty="0"/>
              <a:t>because </a:t>
            </a:r>
            <a:r>
              <a:rPr lang="en-US" sz="2200" dirty="0" smtClean="0"/>
              <a:t>they are prevented.</a:t>
            </a:r>
          </a:p>
          <a:p>
            <a:pPr marL="342900" indent="-342900" algn="just">
              <a:spcAft>
                <a:spcPts val="600"/>
              </a:spcAft>
              <a:buFont typeface="Wingdings" panose="05000000000000000000" pitchFamily="2" charset="2"/>
              <a:buChar char="ü"/>
            </a:pPr>
            <a:r>
              <a:rPr lang="en-US" sz="2200" dirty="0" smtClean="0"/>
              <a:t>Better </a:t>
            </a:r>
            <a:r>
              <a:rPr lang="en-US" sz="2200" dirty="0"/>
              <a:t>management control and reporting </a:t>
            </a:r>
            <a:r>
              <a:rPr lang="en-US" sz="2200" dirty="0" smtClean="0"/>
              <a:t>– </a:t>
            </a:r>
            <a:r>
              <a:rPr lang="en-US" sz="2200" dirty="0"/>
              <a:t>which means that you know how your business is doing.</a:t>
            </a:r>
            <a:endParaRPr lang="en-GB" sz="2200" dirty="0"/>
          </a:p>
        </p:txBody>
      </p:sp>
    </p:spTree>
    <p:extLst>
      <p:ext uri="{BB962C8B-B14F-4D97-AF65-F5344CB8AC3E}">
        <p14:creationId xmlns:p14="http://schemas.microsoft.com/office/powerpoint/2010/main" val="16060531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additive="base">
                                        <p:cTn id="2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313" y="714375"/>
            <a:ext cx="8643937" cy="1477963"/>
          </a:xfrm>
          <a:prstGeom prst="rect">
            <a:avLst/>
          </a:prstGeom>
        </p:spPr>
        <p:txBody>
          <a:bodyPr>
            <a:spAutoFit/>
          </a:bodyPr>
          <a:lstStyle/>
          <a:p>
            <a:pPr marL="342900" indent="-342900" fontAlgn="auto">
              <a:spcBef>
                <a:spcPts val="0"/>
              </a:spcBef>
              <a:spcAft>
                <a:spcPts val="0"/>
              </a:spcAft>
              <a:defRPr/>
            </a:pPr>
            <a:endParaRPr lang="en-ZA" dirty="0">
              <a:latin typeface="Arial" pitchFamily="34" charset="0"/>
              <a:cs typeface="Arial" pitchFamily="34" charset="0"/>
            </a:endParaRPr>
          </a:p>
          <a:p>
            <a:pPr marL="342900" indent="-342900" fontAlgn="auto">
              <a:spcBef>
                <a:spcPts val="0"/>
              </a:spcBef>
              <a:spcAft>
                <a:spcPts val="0"/>
              </a:spcAft>
              <a:defRPr/>
            </a:pPr>
            <a:endParaRPr lang="en-ZA" dirty="0">
              <a:latin typeface="+mn-lt"/>
              <a:cs typeface="+mn-cs"/>
            </a:endParaRPr>
          </a:p>
          <a:p>
            <a:pPr fontAlgn="auto">
              <a:spcBef>
                <a:spcPts val="0"/>
              </a:spcBef>
              <a:spcAft>
                <a:spcPts val="0"/>
              </a:spcAft>
              <a:buFont typeface="Arial" pitchFamily="34" charset="0"/>
              <a:buChar char="•"/>
              <a:defRPr/>
            </a:pPr>
            <a:endParaRPr lang="en-ZA" dirty="0">
              <a:latin typeface="+mn-lt"/>
              <a:cs typeface="+mn-cs"/>
            </a:endParaRPr>
          </a:p>
          <a:p>
            <a:pPr fontAlgn="auto">
              <a:spcBef>
                <a:spcPts val="0"/>
              </a:spcBef>
              <a:spcAft>
                <a:spcPts val="0"/>
              </a:spcAft>
              <a:defRPr/>
            </a:pPr>
            <a:endParaRPr lang="en-ZA" dirty="0">
              <a:latin typeface="+mn-lt"/>
              <a:cs typeface="+mn-cs"/>
            </a:endParaRPr>
          </a:p>
          <a:p>
            <a:pPr fontAlgn="auto">
              <a:spcBef>
                <a:spcPts val="0"/>
              </a:spcBef>
              <a:spcAft>
                <a:spcPts val="0"/>
              </a:spcAft>
              <a:defRPr/>
            </a:pPr>
            <a:endParaRPr lang="en-ZA" dirty="0">
              <a:latin typeface="+mn-lt"/>
              <a:cs typeface="+mn-cs"/>
            </a:endParaRPr>
          </a:p>
        </p:txBody>
      </p:sp>
      <p:sp>
        <p:nvSpPr>
          <p:cNvPr id="5123" name="TextBox 4"/>
          <p:cNvSpPr txBox="1">
            <a:spLocks noChangeArrowheads="1"/>
          </p:cNvSpPr>
          <p:nvPr/>
        </p:nvSpPr>
        <p:spPr bwMode="auto">
          <a:xfrm>
            <a:off x="609600" y="391209"/>
            <a:ext cx="8153399" cy="1446550"/>
          </a:xfrm>
          <a:prstGeom prst="rect">
            <a:avLst/>
          </a:prstGeom>
          <a:noFill/>
          <a:ln w="9525">
            <a:noFill/>
            <a:miter lim="800000"/>
            <a:headEnd/>
            <a:tailEnd/>
          </a:ln>
        </p:spPr>
        <p:txBody>
          <a:bodyPr wrap="square">
            <a:spAutoFit/>
          </a:bodyPr>
          <a:lstStyle/>
          <a:p>
            <a:pPr algn="ctr"/>
            <a:r>
              <a:rPr lang="en-US" sz="4400" b="1" dirty="0" smtClean="0">
                <a:latin typeface="+mn-lt"/>
              </a:rPr>
              <a:t>HOW QMS ENHANCED BEC BUSINESS</a:t>
            </a:r>
            <a:endParaRPr lang="en-US" sz="4400" b="1" dirty="0">
              <a:latin typeface="+mn-lt"/>
            </a:endParaRPr>
          </a:p>
        </p:txBody>
      </p:sp>
      <p:sp>
        <p:nvSpPr>
          <p:cNvPr id="2" name="Slide Number Placeholder 1"/>
          <p:cNvSpPr>
            <a:spLocks noGrp="1"/>
          </p:cNvSpPr>
          <p:nvPr>
            <p:ph type="sldNum" sz="quarter" idx="12"/>
          </p:nvPr>
        </p:nvSpPr>
        <p:spPr/>
        <p:txBody>
          <a:bodyPr/>
          <a:lstStyle/>
          <a:p>
            <a:pPr>
              <a:defRPr/>
            </a:pPr>
            <a:fld id="{4A25C4A7-2137-4C48-9B38-60D3066D7266}" type="slidenum">
              <a:rPr lang="en-GB" smtClean="0">
                <a:solidFill>
                  <a:schemeClr val="bg1"/>
                </a:solidFill>
              </a:rPr>
              <a:pPr>
                <a:defRPr/>
              </a:pPr>
              <a:t>17</a:t>
            </a:fld>
            <a:endParaRPr lang="en-GB" dirty="0">
              <a:solidFill>
                <a:schemeClr val="bg1"/>
              </a:solidFill>
            </a:endParaRPr>
          </a:p>
        </p:txBody>
      </p:sp>
      <p:graphicFrame>
        <p:nvGraphicFramePr>
          <p:cNvPr id="5" name="Diagram 4"/>
          <p:cNvGraphicFramePr/>
          <p:nvPr>
            <p:extLst>
              <p:ext uri="{D42A27DB-BD31-4B8C-83A1-F6EECF244321}">
                <p14:modId xmlns:p14="http://schemas.microsoft.com/office/powerpoint/2010/main" val="3729691452"/>
              </p:ext>
            </p:extLst>
          </p:nvPr>
        </p:nvGraphicFramePr>
        <p:xfrm>
          <a:off x="838200" y="1397000"/>
          <a:ext cx="7646988" cy="477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401235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4A25C4A7-2137-4C48-9B38-60D3066D7266}" type="slidenum">
              <a:rPr lang="en-GB" smtClean="0">
                <a:solidFill>
                  <a:schemeClr val="bg1"/>
                </a:solidFill>
              </a:rPr>
              <a:pPr>
                <a:defRPr/>
              </a:pPr>
              <a:t>18</a:t>
            </a:fld>
            <a:endParaRPr lang="en-GB">
              <a:solidFill>
                <a:schemeClr val="bg1"/>
              </a:solidFill>
            </a:endParaRPr>
          </a:p>
        </p:txBody>
      </p:sp>
      <p:sp>
        <p:nvSpPr>
          <p:cNvPr id="4" name="TextBox 3"/>
          <p:cNvSpPr txBox="1"/>
          <p:nvPr/>
        </p:nvSpPr>
        <p:spPr>
          <a:xfrm>
            <a:off x="228600" y="381000"/>
            <a:ext cx="8610600" cy="1261884"/>
          </a:xfrm>
          <a:prstGeom prst="rect">
            <a:avLst/>
          </a:prstGeom>
          <a:noFill/>
        </p:spPr>
        <p:txBody>
          <a:bodyPr wrap="square" rtlCol="0">
            <a:spAutoFit/>
          </a:bodyPr>
          <a:lstStyle/>
          <a:p>
            <a:pPr algn="ctr"/>
            <a:r>
              <a:rPr lang="en-US" sz="4400" b="1" dirty="0" smtClean="0"/>
              <a:t>ISO 9001:2008 CERTIFICATION</a:t>
            </a:r>
            <a:endParaRPr lang="en-US" sz="4400" dirty="0"/>
          </a:p>
          <a:p>
            <a:pPr algn="ctr"/>
            <a:endParaRPr lang="en-ZA" sz="3200" dirty="0" smtClean="0"/>
          </a:p>
        </p:txBody>
      </p:sp>
      <p:pic>
        <p:nvPicPr>
          <p:cNvPr id="7" name="Picture 6"/>
          <p:cNvPicPr>
            <a:picLocks noChangeAspect="1"/>
          </p:cNvPicPr>
          <p:nvPr/>
        </p:nvPicPr>
        <p:blipFill rotWithShape="1">
          <a:blip r:embed="rId2"/>
          <a:srcRect l="18570" r="1428" b="14815"/>
          <a:stretch/>
        </p:blipFill>
        <p:spPr>
          <a:xfrm>
            <a:off x="5341411" y="1219200"/>
            <a:ext cx="2759765" cy="2266950"/>
          </a:xfrm>
          <a:prstGeom prst="rect">
            <a:avLst/>
          </a:prstGeom>
        </p:spPr>
      </p:pic>
      <p:pic>
        <p:nvPicPr>
          <p:cNvPr id="8" name="Picture 7"/>
          <p:cNvPicPr>
            <a:picLocks noChangeAspect="1"/>
          </p:cNvPicPr>
          <p:nvPr/>
        </p:nvPicPr>
        <p:blipFill>
          <a:blip r:embed="rId3"/>
          <a:stretch>
            <a:fillRect/>
          </a:stretch>
        </p:blipFill>
        <p:spPr>
          <a:xfrm>
            <a:off x="838200" y="1219200"/>
            <a:ext cx="4503211" cy="3041904"/>
          </a:xfrm>
          <a:prstGeom prst="rect">
            <a:avLst/>
          </a:prstGeom>
        </p:spPr>
      </p:pic>
      <p:pic>
        <p:nvPicPr>
          <p:cNvPr id="9" name="Picture 8"/>
          <p:cNvPicPr>
            <a:picLocks noChangeAspect="1"/>
          </p:cNvPicPr>
          <p:nvPr/>
        </p:nvPicPr>
        <p:blipFill>
          <a:blip r:embed="rId4"/>
          <a:stretch>
            <a:fillRect/>
          </a:stretch>
        </p:blipFill>
        <p:spPr>
          <a:xfrm>
            <a:off x="4572000" y="3486150"/>
            <a:ext cx="3771900" cy="1993881"/>
          </a:xfrm>
          <a:prstGeom prst="rect">
            <a:avLst/>
          </a:prstGeom>
        </p:spPr>
      </p:pic>
    </p:spTree>
    <p:extLst>
      <p:ext uri="{BB962C8B-B14F-4D97-AF65-F5344CB8AC3E}">
        <p14:creationId xmlns:p14="http://schemas.microsoft.com/office/powerpoint/2010/main" val="158926525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noFill/>
          <a:ln w="9525">
            <a:noFill/>
            <a:miter lim="800000"/>
            <a:headEnd/>
            <a:tailEnd/>
          </a:ln>
          <a:effectLst/>
        </p:spPr>
        <p:txBody>
          <a:bodyPr vert="horz" wrap="square" lIns="91440" tIns="45720" rIns="91440" bIns="45720" numCol="1" anchor="b" anchorCtr="0" compatLnSpc="1">
            <a:prstTxWarp prst="textNoShape">
              <a:avLst/>
            </a:prstTxWarp>
          </a:bodyPr>
          <a:lstStyle/>
          <a:p>
            <a:fld id="{4A25C4A7-2137-4C48-9B38-60D3066D7266}" type="slidenum">
              <a:rPr lang="en-GB">
                <a:solidFill>
                  <a:schemeClr val="bg1"/>
                </a:solidFill>
              </a:rPr>
              <a:pPr/>
              <a:t>19</a:t>
            </a:fld>
            <a:endParaRPr lang="en-GB">
              <a:solidFill>
                <a:schemeClr val="bg1"/>
              </a:solidFill>
            </a:endParaRPr>
          </a:p>
        </p:txBody>
      </p:sp>
      <p:sp>
        <p:nvSpPr>
          <p:cNvPr id="4" name="TextBox 3"/>
          <p:cNvSpPr txBox="1"/>
          <p:nvPr/>
        </p:nvSpPr>
        <p:spPr>
          <a:xfrm>
            <a:off x="228600" y="381000"/>
            <a:ext cx="8610600" cy="769441"/>
          </a:xfrm>
          <a:prstGeom prst="rect">
            <a:avLst/>
          </a:prstGeom>
          <a:noFill/>
        </p:spPr>
        <p:txBody>
          <a:bodyPr wrap="square" rtlCol="0">
            <a:spAutoFit/>
          </a:bodyPr>
          <a:lstStyle/>
          <a:p>
            <a:pPr algn="ctr"/>
            <a:r>
              <a:rPr lang="en-US" sz="4400" b="1" dirty="0" smtClean="0"/>
              <a:t>ACHIEVEMENTS</a:t>
            </a:r>
            <a:endParaRPr lang="en-US" sz="4400" dirty="0"/>
          </a:p>
        </p:txBody>
      </p:sp>
      <p:sp>
        <p:nvSpPr>
          <p:cNvPr id="5" name="TextBox 4"/>
          <p:cNvSpPr txBox="1"/>
          <p:nvPr/>
        </p:nvSpPr>
        <p:spPr>
          <a:xfrm>
            <a:off x="762000" y="1295400"/>
            <a:ext cx="8001000" cy="4555093"/>
          </a:xfrm>
          <a:prstGeom prst="rect">
            <a:avLst/>
          </a:prstGeom>
          <a:noFill/>
        </p:spPr>
        <p:txBody>
          <a:bodyPr wrap="square" rtlCol="0">
            <a:spAutoFit/>
          </a:bodyPr>
          <a:lstStyle/>
          <a:p>
            <a:pPr marL="285750" indent="-285750">
              <a:spcAft>
                <a:spcPts val="600"/>
              </a:spcAft>
              <a:buFont typeface="Wingdings" panose="05000000000000000000" pitchFamily="2" charset="2"/>
              <a:buChar char="ü"/>
            </a:pPr>
            <a:r>
              <a:rPr lang="en-GB" sz="2000" dirty="0" smtClean="0"/>
              <a:t>Set-up QMS in accordance with ISO 9001:2008.</a:t>
            </a:r>
          </a:p>
          <a:p>
            <a:pPr marL="285750" indent="-285750">
              <a:spcAft>
                <a:spcPts val="600"/>
              </a:spcAft>
              <a:buFont typeface="Wingdings" panose="05000000000000000000" pitchFamily="2" charset="2"/>
              <a:buChar char="ü"/>
            </a:pPr>
            <a:r>
              <a:rPr lang="en-US" sz="2000" dirty="0" smtClean="0"/>
              <a:t>Train staff on requirements of ISO 9001:2008.</a:t>
            </a:r>
          </a:p>
          <a:p>
            <a:pPr marL="285750" indent="-285750">
              <a:spcAft>
                <a:spcPts val="600"/>
              </a:spcAft>
              <a:buFont typeface="Wingdings" panose="05000000000000000000" pitchFamily="2" charset="2"/>
              <a:buChar char="ü"/>
            </a:pPr>
            <a:r>
              <a:rPr lang="en-GB" sz="2000" dirty="0" smtClean="0"/>
              <a:t>Conduct </a:t>
            </a:r>
            <a:r>
              <a:rPr lang="en-GB" sz="2000" dirty="0"/>
              <a:t>change management </a:t>
            </a:r>
            <a:r>
              <a:rPr lang="en-GB" sz="2000" dirty="0" smtClean="0"/>
              <a:t>activities from time to time to ensure buy-in and understanding of roles and responsibilities by staff.</a:t>
            </a:r>
          </a:p>
          <a:p>
            <a:pPr marL="285750" indent="-285750">
              <a:spcAft>
                <a:spcPts val="600"/>
              </a:spcAft>
              <a:buFont typeface="Wingdings" panose="05000000000000000000" pitchFamily="2" charset="2"/>
              <a:buChar char="ü"/>
            </a:pPr>
            <a:r>
              <a:rPr lang="en-US" sz="2000" dirty="0" smtClean="0"/>
              <a:t>Develop, implement and maintain QMS documents such as Quality Policy, Quality Manual, Procedures, Forms, etc. necessary for effective implementation of the QMS.</a:t>
            </a:r>
          </a:p>
          <a:p>
            <a:pPr marL="285750" indent="-285750">
              <a:spcAft>
                <a:spcPts val="600"/>
              </a:spcAft>
              <a:buFont typeface="Wingdings" panose="05000000000000000000" pitchFamily="2" charset="2"/>
              <a:buChar char="ü"/>
            </a:pPr>
            <a:r>
              <a:rPr lang="en-US" sz="2000" dirty="0"/>
              <a:t>Develop, implement and maintain </a:t>
            </a:r>
            <a:r>
              <a:rPr lang="en-US" sz="2000" dirty="0" smtClean="0"/>
              <a:t>Resource </a:t>
            </a:r>
            <a:r>
              <a:rPr lang="en-US" sz="2000" dirty="0"/>
              <a:t>Management </a:t>
            </a:r>
            <a:r>
              <a:rPr lang="en-US" sz="2000" dirty="0" smtClean="0"/>
              <a:t>Processes necessary </a:t>
            </a:r>
            <a:r>
              <a:rPr lang="en-US" sz="2000" dirty="0"/>
              <a:t>for effective implementation of </a:t>
            </a:r>
            <a:r>
              <a:rPr lang="en-US" sz="2000" dirty="0" smtClean="0"/>
              <a:t>other QMS operational processes.</a:t>
            </a:r>
          </a:p>
          <a:p>
            <a:pPr marL="285750" indent="-285750">
              <a:spcAft>
                <a:spcPts val="600"/>
              </a:spcAft>
              <a:buFont typeface="Wingdings" panose="05000000000000000000" pitchFamily="2" charset="2"/>
              <a:buChar char="ü"/>
            </a:pPr>
            <a:r>
              <a:rPr lang="en-US" sz="2000" dirty="0" smtClean="0"/>
              <a:t>Conduct internal audits and implement </a:t>
            </a:r>
            <a:r>
              <a:rPr lang="en-US" sz="2000" dirty="0"/>
              <a:t>of </a:t>
            </a:r>
            <a:r>
              <a:rPr lang="en-US" sz="2000" dirty="0" smtClean="0"/>
              <a:t>corrective </a:t>
            </a:r>
            <a:r>
              <a:rPr lang="en-US" sz="2000" dirty="0"/>
              <a:t>and </a:t>
            </a:r>
            <a:r>
              <a:rPr lang="en-US" sz="2000" dirty="0" smtClean="0"/>
              <a:t>preventive actions.</a:t>
            </a:r>
            <a:endParaRPr lang="en-US" sz="2000" dirty="0"/>
          </a:p>
          <a:p>
            <a:pPr marL="285750" indent="-285750">
              <a:spcAft>
                <a:spcPts val="600"/>
              </a:spcAft>
              <a:buFont typeface="Wingdings" panose="05000000000000000000" pitchFamily="2" charset="2"/>
              <a:buChar char="ü"/>
            </a:pPr>
            <a:r>
              <a:rPr lang="en-US" sz="2000" dirty="0" smtClean="0"/>
              <a:t>Conduct </a:t>
            </a:r>
            <a:r>
              <a:rPr lang="en-US" sz="2000" dirty="0"/>
              <a:t>Management </a:t>
            </a:r>
            <a:r>
              <a:rPr lang="en-US" sz="2000" dirty="0" smtClean="0"/>
              <a:t>Review and ensure continual improvement.</a:t>
            </a:r>
            <a:endParaRPr lang="en-US" sz="2000" dirty="0"/>
          </a:p>
        </p:txBody>
      </p:sp>
    </p:spTree>
    <p:extLst>
      <p:ext uri="{BB962C8B-B14F-4D97-AF65-F5344CB8AC3E}">
        <p14:creationId xmlns:p14="http://schemas.microsoft.com/office/powerpoint/2010/main" val="29460781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wipe(up)">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wipe(up)">
                                      <p:cBhvr>
                                        <p:cTn id="28" dur="500"/>
                                        <p:tgtEl>
                                          <p:spTgt spid="5">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5">
                                            <p:txEl>
                                              <p:pRg st="5" end="5"/>
                                            </p:txEl>
                                          </p:spTgt>
                                        </p:tgtEl>
                                        <p:attrNameLst>
                                          <p:attrName>style.visibility</p:attrName>
                                        </p:attrNameLst>
                                      </p:cBhvr>
                                      <p:to>
                                        <p:strVal val="visible"/>
                                      </p:to>
                                    </p:set>
                                    <p:animEffect transition="in" filter="wipe(up)">
                                      <p:cBhvr>
                                        <p:cTn id="33" dur="500"/>
                                        <p:tgtEl>
                                          <p:spTgt spid="5">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5">
                                            <p:txEl>
                                              <p:pRg st="6" end="6"/>
                                            </p:txEl>
                                          </p:spTgt>
                                        </p:tgtEl>
                                        <p:attrNameLst>
                                          <p:attrName>style.visibility</p:attrName>
                                        </p:attrNameLst>
                                      </p:cBhvr>
                                      <p:to>
                                        <p:strVal val="visible"/>
                                      </p:to>
                                    </p:set>
                                    <p:anim calcmode="lin" valueType="num">
                                      <p:cBhvr additive="base">
                                        <p:cTn id="38"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Slide Number Placeholder 3"/>
          <p:cNvSpPr>
            <a:spLocks noGrp="1"/>
          </p:cNvSpPr>
          <p:nvPr>
            <p:ph type="sldNum" sz="quarter" idx="12"/>
          </p:nvPr>
        </p:nvSpPr>
        <p:spPr/>
        <p:txBody>
          <a:bodyPr/>
          <a:lstStyle/>
          <a:p>
            <a:pPr>
              <a:defRPr/>
            </a:pPr>
            <a:fld id="{2D2E841D-CD70-48C3-946B-69FEF1DFAA67}" type="slidenum">
              <a:rPr lang="en-GB" smtClean="0"/>
              <a:pPr>
                <a:defRPr/>
              </a:pPr>
              <a:t>2</a:t>
            </a:fld>
            <a:endParaRPr lang="en-GB" smtClean="0"/>
          </a:p>
        </p:txBody>
      </p:sp>
      <p:sp>
        <p:nvSpPr>
          <p:cNvPr id="3076" name="Rectangle 4"/>
          <p:cNvSpPr>
            <a:spLocks noGrp="1" noChangeArrowheads="1"/>
          </p:cNvSpPr>
          <p:nvPr>
            <p:ph type="title" idx="4294967295"/>
          </p:nvPr>
        </p:nvSpPr>
        <p:spPr/>
        <p:txBody>
          <a:bodyPr/>
          <a:lstStyle/>
          <a:p>
            <a:pPr eaLnBrk="1" hangingPunct="1"/>
            <a:endParaRPr lang="en-US" smtClean="0"/>
          </a:p>
        </p:txBody>
      </p:sp>
      <p:pic>
        <p:nvPicPr>
          <p:cNvPr id="3077" name="Picture 5" descr="SLIDE TEMPLATE3"/>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4342" name="Text Box 6"/>
          <p:cNvSpPr txBox="1">
            <a:spLocks noChangeArrowheads="1"/>
          </p:cNvSpPr>
          <p:nvPr/>
        </p:nvSpPr>
        <p:spPr bwMode="auto">
          <a:xfrm>
            <a:off x="2438400" y="3200400"/>
            <a:ext cx="4419600" cy="366713"/>
          </a:xfrm>
          <a:prstGeom prst="rect">
            <a:avLst/>
          </a:prstGeom>
          <a:noFill/>
          <a:ln w="9525">
            <a:noFill/>
            <a:miter lim="800000"/>
            <a:headEnd/>
            <a:tailEnd/>
          </a:ln>
        </p:spPr>
        <p:txBody>
          <a:bodyPr>
            <a:spAutoFit/>
          </a:bodyPr>
          <a:lstStyle/>
          <a:p>
            <a:pPr>
              <a:spcBef>
                <a:spcPct val="50000"/>
              </a:spcBef>
            </a:pPr>
            <a:r>
              <a:rPr lang="en-US" i="1" dirty="0">
                <a:solidFill>
                  <a:schemeClr val="bg1"/>
                </a:solidFill>
              </a:rPr>
              <a:t>Advancing learning, certifying your future</a:t>
            </a:r>
          </a:p>
        </p:txBody>
      </p:sp>
    </p:spTree>
  </p:cSld>
  <p:clrMapOvr>
    <a:masterClrMapping/>
  </p:clrMapOvr>
  <p:transition>
    <p:pull dir="l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noFill/>
          <a:ln w="9525">
            <a:noFill/>
            <a:miter lim="800000"/>
            <a:headEnd/>
            <a:tailEnd/>
          </a:ln>
          <a:effectLst/>
        </p:spPr>
        <p:txBody>
          <a:bodyPr vert="horz" wrap="square" lIns="91440" tIns="45720" rIns="91440" bIns="45720" numCol="1" anchor="b" anchorCtr="0" compatLnSpc="1">
            <a:prstTxWarp prst="textNoShape">
              <a:avLst/>
            </a:prstTxWarp>
          </a:bodyPr>
          <a:lstStyle/>
          <a:p>
            <a:fld id="{4A25C4A7-2137-4C48-9B38-60D3066D7266}" type="slidenum">
              <a:rPr lang="en-GB">
                <a:solidFill>
                  <a:schemeClr val="bg1"/>
                </a:solidFill>
              </a:rPr>
              <a:pPr/>
              <a:t>20</a:t>
            </a:fld>
            <a:endParaRPr lang="en-GB">
              <a:solidFill>
                <a:schemeClr val="bg1"/>
              </a:solidFill>
            </a:endParaRPr>
          </a:p>
        </p:txBody>
      </p:sp>
      <p:sp>
        <p:nvSpPr>
          <p:cNvPr id="4" name="TextBox 3"/>
          <p:cNvSpPr txBox="1"/>
          <p:nvPr/>
        </p:nvSpPr>
        <p:spPr>
          <a:xfrm>
            <a:off x="228600" y="381000"/>
            <a:ext cx="8610600" cy="769441"/>
          </a:xfrm>
          <a:prstGeom prst="rect">
            <a:avLst/>
          </a:prstGeom>
          <a:noFill/>
        </p:spPr>
        <p:txBody>
          <a:bodyPr wrap="square" rtlCol="0">
            <a:spAutoFit/>
          </a:bodyPr>
          <a:lstStyle/>
          <a:p>
            <a:pPr algn="ctr"/>
            <a:r>
              <a:rPr lang="en-US" sz="4400" b="1" dirty="0" smtClean="0"/>
              <a:t>CHALLENGES</a:t>
            </a:r>
            <a:endParaRPr lang="en-US" sz="4400" dirty="0"/>
          </a:p>
        </p:txBody>
      </p:sp>
      <p:sp>
        <p:nvSpPr>
          <p:cNvPr id="5" name="TextBox 4"/>
          <p:cNvSpPr txBox="1"/>
          <p:nvPr/>
        </p:nvSpPr>
        <p:spPr>
          <a:xfrm>
            <a:off x="762000" y="1524000"/>
            <a:ext cx="7723188" cy="3631763"/>
          </a:xfrm>
          <a:prstGeom prst="rect">
            <a:avLst/>
          </a:prstGeom>
          <a:noFill/>
        </p:spPr>
        <p:txBody>
          <a:bodyPr wrap="square" rtlCol="0">
            <a:spAutoFit/>
          </a:bodyPr>
          <a:lstStyle/>
          <a:p>
            <a:pPr marL="285750" indent="-285750">
              <a:spcAft>
                <a:spcPts val="600"/>
              </a:spcAft>
              <a:buFont typeface="Wingdings" panose="05000000000000000000" pitchFamily="2" charset="2"/>
              <a:buChar char="ü"/>
            </a:pPr>
            <a:r>
              <a:rPr lang="en-GB" sz="2000" dirty="0" smtClean="0"/>
              <a:t>Resistance to change – this was however overcome by undertaking change </a:t>
            </a:r>
            <a:r>
              <a:rPr lang="en-GB" sz="2000" dirty="0"/>
              <a:t>management </a:t>
            </a:r>
            <a:r>
              <a:rPr lang="en-GB" sz="2000" dirty="0" smtClean="0"/>
              <a:t>activities such as workshops (“Change Fridays”) to ensure buy-in and understanding of roles and responsibilities by staff.</a:t>
            </a:r>
          </a:p>
          <a:p>
            <a:pPr marL="285750" indent="-285750">
              <a:spcAft>
                <a:spcPts val="600"/>
              </a:spcAft>
              <a:buFont typeface="Wingdings" panose="05000000000000000000" pitchFamily="2" charset="2"/>
              <a:buChar char="ü"/>
            </a:pPr>
            <a:r>
              <a:rPr lang="en-US" sz="2000" dirty="0" smtClean="0"/>
              <a:t>Unavailability of auditors and </a:t>
            </a:r>
            <a:r>
              <a:rPr lang="en-US" sz="2000" dirty="0" err="1" smtClean="0"/>
              <a:t>auditee</a:t>
            </a:r>
            <a:r>
              <a:rPr lang="en-US" sz="2000" dirty="0" smtClean="0"/>
              <a:t> personnel for conduct internal audits at scheduled time due to other work commitments.</a:t>
            </a:r>
            <a:endParaRPr lang="en-US" sz="2000" dirty="0"/>
          </a:p>
          <a:p>
            <a:pPr marL="285750" indent="-285750">
              <a:spcAft>
                <a:spcPts val="600"/>
              </a:spcAft>
              <a:buFont typeface="Wingdings" panose="05000000000000000000" pitchFamily="2" charset="2"/>
              <a:buChar char="ü"/>
            </a:pPr>
            <a:r>
              <a:rPr lang="en-US" sz="2000" dirty="0" smtClean="0"/>
              <a:t>Drafting Directorate </a:t>
            </a:r>
            <a:r>
              <a:rPr lang="en-US" sz="2000" dirty="0"/>
              <a:t>Management </a:t>
            </a:r>
            <a:r>
              <a:rPr lang="en-US" sz="2000" dirty="0" smtClean="0"/>
              <a:t>Reviews was initially not fully owned by the respective Heads as it considered to be the job of the Quality Assurance Division. It was therefore challenging to document required information for analysis.</a:t>
            </a:r>
            <a:endParaRPr lang="en-US" sz="2000" dirty="0"/>
          </a:p>
        </p:txBody>
      </p:sp>
    </p:spTree>
    <p:extLst>
      <p:ext uri="{BB962C8B-B14F-4D97-AF65-F5344CB8AC3E}">
        <p14:creationId xmlns:p14="http://schemas.microsoft.com/office/powerpoint/2010/main" val="42511742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noFill/>
          <a:ln w="9525">
            <a:noFill/>
            <a:miter lim="800000"/>
            <a:headEnd/>
            <a:tailEnd/>
          </a:ln>
          <a:effectLst/>
        </p:spPr>
        <p:txBody>
          <a:bodyPr vert="horz" wrap="square" lIns="91440" tIns="45720" rIns="91440" bIns="45720" numCol="1" anchor="b" anchorCtr="0" compatLnSpc="1">
            <a:prstTxWarp prst="textNoShape">
              <a:avLst/>
            </a:prstTxWarp>
          </a:bodyPr>
          <a:lstStyle/>
          <a:p>
            <a:fld id="{4A25C4A7-2137-4C48-9B38-60D3066D7266}" type="slidenum">
              <a:rPr lang="en-GB">
                <a:solidFill>
                  <a:schemeClr val="bg1"/>
                </a:solidFill>
              </a:rPr>
              <a:pPr/>
              <a:t>21</a:t>
            </a:fld>
            <a:endParaRPr lang="en-GB">
              <a:solidFill>
                <a:schemeClr val="bg1"/>
              </a:solidFill>
            </a:endParaRPr>
          </a:p>
        </p:txBody>
      </p:sp>
      <p:sp>
        <p:nvSpPr>
          <p:cNvPr id="4" name="TextBox 3"/>
          <p:cNvSpPr txBox="1"/>
          <p:nvPr/>
        </p:nvSpPr>
        <p:spPr>
          <a:xfrm>
            <a:off x="228600" y="381000"/>
            <a:ext cx="8610600" cy="769441"/>
          </a:xfrm>
          <a:prstGeom prst="rect">
            <a:avLst/>
          </a:prstGeom>
          <a:noFill/>
        </p:spPr>
        <p:txBody>
          <a:bodyPr wrap="square" rtlCol="0">
            <a:spAutoFit/>
          </a:bodyPr>
          <a:lstStyle/>
          <a:p>
            <a:pPr algn="ctr"/>
            <a:r>
              <a:rPr lang="en-US" sz="4400" b="1" dirty="0" smtClean="0"/>
              <a:t>MANAGEMENT REVIEW</a:t>
            </a:r>
            <a:endParaRPr lang="en-US" sz="4400" dirty="0"/>
          </a:p>
        </p:txBody>
      </p:sp>
      <p:sp>
        <p:nvSpPr>
          <p:cNvPr id="2" name="TextBox 1"/>
          <p:cNvSpPr txBox="1"/>
          <p:nvPr/>
        </p:nvSpPr>
        <p:spPr>
          <a:xfrm>
            <a:off x="685800" y="1371600"/>
            <a:ext cx="7924800" cy="3647152"/>
          </a:xfrm>
          <a:prstGeom prst="rect">
            <a:avLst/>
          </a:prstGeom>
          <a:noFill/>
        </p:spPr>
        <p:txBody>
          <a:bodyPr wrap="square" rtlCol="0">
            <a:spAutoFit/>
          </a:bodyPr>
          <a:lstStyle/>
          <a:p>
            <a:pPr marL="285750" indent="-285750">
              <a:spcAft>
                <a:spcPts val="600"/>
              </a:spcAft>
              <a:buFont typeface="Wingdings" panose="05000000000000000000" pitchFamily="2" charset="2"/>
              <a:buChar char="Ø"/>
            </a:pPr>
            <a:r>
              <a:rPr lang="en-US" sz="2400" dirty="0" smtClean="0"/>
              <a:t>Management </a:t>
            </a:r>
            <a:r>
              <a:rPr lang="en-US" sz="2400" dirty="0"/>
              <a:t>Review Report is prepared by compiling Directorate QMS Review Reports.</a:t>
            </a:r>
          </a:p>
          <a:p>
            <a:pPr marL="285750" indent="-285750">
              <a:spcAft>
                <a:spcPts val="600"/>
              </a:spcAft>
              <a:buFont typeface="Wingdings" panose="05000000000000000000" pitchFamily="2" charset="2"/>
              <a:buChar char="Ø"/>
            </a:pPr>
            <a:r>
              <a:rPr lang="en-US" sz="2400" dirty="0" smtClean="0"/>
              <a:t>Each </a:t>
            </a:r>
            <a:r>
              <a:rPr lang="en-US" sz="2400" dirty="0"/>
              <a:t>Process Owner </a:t>
            </a:r>
            <a:r>
              <a:rPr lang="en-US" sz="2400" dirty="0" smtClean="0"/>
              <a:t>(Division/Directorate) should </a:t>
            </a:r>
            <a:r>
              <a:rPr lang="en-US" sz="2400" dirty="0"/>
              <a:t>prepare the most recent data on process performance in </a:t>
            </a:r>
            <a:r>
              <a:rPr lang="en-US" sz="2400" dirty="0" smtClean="0"/>
              <a:t>their </a:t>
            </a:r>
            <a:r>
              <a:rPr lang="en-US" sz="2400" dirty="0"/>
              <a:t>area of </a:t>
            </a:r>
            <a:r>
              <a:rPr lang="en-US" sz="2400" dirty="0" smtClean="0"/>
              <a:t>responsibility</a:t>
            </a:r>
            <a:r>
              <a:rPr lang="en-US" sz="2400" dirty="0"/>
              <a:t>. This data should be shared with the management team.</a:t>
            </a:r>
          </a:p>
          <a:p>
            <a:pPr marL="285750" indent="-285750">
              <a:spcAft>
                <a:spcPts val="600"/>
              </a:spcAft>
              <a:buFont typeface="Wingdings" panose="05000000000000000000" pitchFamily="2" charset="2"/>
              <a:buChar char="Ø"/>
            </a:pPr>
            <a:r>
              <a:rPr lang="en-US" sz="2400" dirty="0" smtClean="0"/>
              <a:t>Management </a:t>
            </a:r>
            <a:r>
              <a:rPr lang="en-US" sz="2400" dirty="0"/>
              <a:t>Reviews may include, but are not limited to the items identified </a:t>
            </a:r>
            <a:r>
              <a:rPr lang="en-US" sz="2400" dirty="0" smtClean="0"/>
              <a:t>below:</a:t>
            </a:r>
          </a:p>
          <a:p>
            <a:pPr marL="285750" indent="-285750">
              <a:spcAft>
                <a:spcPts val="600"/>
              </a:spcAft>
              <a:buFont typeface="Wingdings" panose="05000000000000000000" pitchFamily="2" charset="2"/>
              <a:buChar char="Ø"/>
            </a:pPr>
            <a:endParaRPr lang="en-US" sz="2400" dirty="0"/>
          </a:p>
        </p:txBody>
      </p:sp>
    </p:spTree>
    <p:extLst>
      <p:ext uri="{BB962C8B-B14F-4D97-AF65-F5344CB8AC3E}">
        <p14:creationId xmlns:p14="http://schemas.microsoft.com/office/powerpoint/2010/main" val="602856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noFill/>
          <a:ln w="9525">
            <a:noFill/>
            <a:miter lim="800000"/>
            <a:headEnd/>
            <a:tailEnd/>
          </a:ln>
          <a:effectLst/>
        </p:spPr>
        <p:txBody>
          <a:bodyPr vert="horz" wrap="square" lIns="91440" tIns="45720" rIns="91440" bIns="45720" numCol="1" anchor="b" anchorCtr="0" compatLnSpc="1">
            <a:prstTxWarp prst="textNoShape">
              <a:avLst/>
            </a:prstTxWarp>
          </a:bodyPr>
          <a:lstStyle/>
          <a:p>
            <a:fld id="{4A25C4A7-2137-4C48-9B38-60D3066D7266}" type="slidenum">
              <a:rPr lang="en-GB">
                <a:solidFill>
                  <a:schemeClr val="bg1"/>
                </a:solidFill>
              </a:rPr>
              <a:pPr/>
              <a:t>22</a:t>
            </a:fld>
            <a:endParaRPr lang="en-GB">
              <a:solidFill>
                <a:schemeClr val="bg1"/>
              </a:solidFill>
            </a:endParaRPr>
          </a:p>
        </p:txBody>
      </p:sp>
      <p:sp>
        <p:nvSpPr>
          <p:cNvPr id="2" name="TextBox 1"/>
          <p:cNvSpPr txBox="1"/>
          <p:nvPr/>
        </p:nvSpPr>
        <p:spPr>
          <a:xfrm>
            <a:off x="666161" y="981272"/>
            <a:ext cx="8458200" cy="5432256"/>
          </a:xfrm>
          <a:prstGeom prst="rect">
            <a:avLst/>
          </a:prstGeom>
          <a:noFill/>
        </p:spPr>
        <p:txBody>
          <a:bodyPr wrap="square" rtlCol="0">
            <a:spAutoFit/>
          </a:bodyPr>
          <a:lstStyle/>
          <a:p>
            <a:pPr marL="457200" indent="-457200">
              <a:spcAft>
                <a:spcPts val="300"/>
              </a:spcAft>
              <a:buFont typeface="+mj-lt"/>
              <a:buAutoNum type="arabicPeriod"/>
            </a:pPr>
            <a:r>
              <a:rPr lang="en-US" sz="2300" dirty="0" smtClean="0"/>
              <a:t>Review </a:t>
            </a:r>
            <a:r>
              <a:rPr lang="en-US" sz="2300" dirty="0" smtClean="0"/>
              <a:t>of the Quality Policy </a:t>
            </a:r>
          </a:p>
          <a:p>
            <a:pPr marL="457200" indent="-457200">
              <a:spcAft>
                <a:spcPts val="300"/>
              </a:spcAft>
              <a:buFont typeface="+mj-lt"/>
              <a:buAutoNum type="arabicPeriod"/>
            </a:pPr>
            <a:r>
              <a:rPr lang="en-US" sz="2300" dirty="0" smtClean="0"/>
              <a:t>Status </a:t>
            </a:r>
            <a:r>
              <a:rPr lang="en-US" sz="2300" dirty="0"/>
              <a:t>of Actions from Previous Management Reviews</a:t>
            </a:r>
          </a:p>
          <a:p>
            <a:pPr marL="457200" indent="-457200">
              <a:spcAft>
                <a:spcPts val="300"/>
              </a:spcAft>
              <a:buFont typeface="+mj-lt"/>
              <a:buAutoNum type="arabicPeriod"/>
            </a:pPr>
            <a:r>
              <a:rPr lang="en-US" sz="2300" dirty="0" smtClean="0"/>
              <a:t>Changes </a:t>
            </a:r>
            <a:r>
              <a:rPr lang="en-US" sz="2300" dirty="0"/>
              <a:t>in External and Internal Issues Relevant to the QMS</a:t>
            </a:r>
          </a:p>
          <a:p>
            <a:pPr marL="457200" indent="-457200">
              <a:spcAft>
                <a:spcPts val="300"/>
              </a:spcAft>
              <a:buFont typeface="+mj-lt"/>
              <a:buAutoNum type="arabicPeriod"/>
            </a:pPr>
            <a:r>
              <a:rPr lang="en-US" sz="2300" dirty="0" smtClean="0"/>
              <a:t>Information </a:t>
            </a:r>
            <a:r>
              <a:rPr lang="en-US" sz="2300" dirty="0"/>
              <a:t>on the Performance and Effectiveness of the QMS Including Trends</a:t>
            </a:r>
          </a:p>
          <a:p>
            <a:pPr marL="715963" indent="-354013">
              <a:spcAft>
                <a:spcPts val="300"/>
              </a:spcAft>
              <a:buFont typeface="Arial" panose="020B0604020202020204" pitchFamily="34" charset="0"/>
              <a:buChar char="•"/>
            </a:pPr>
            <a:r>
              <a:rPr lang="en-US" sz="2300" dirty="0" smtClean="0"/>
              <a:t>Customer </a:t>
            </a:r>
            <a:r>
              <a:rPr lang="en-US" sz="2300" dirty="0"/>
              <a:t>Satisfaction and Feedback </a:t>
            </a:r>
          </a:p>
          <a:p>
            <a:pPr marL="715963" indent="-354013">
              <a:spcAft>
                <a:spcPts val="300"/>
              </a:spcAft>
              <a:buFont typeface="Arial" panose="020B0604020202020204" pitchFamily="34" charset="0"/>
              <a:buChar char="•"/>
            </a:pPr>
            <a:r>
              <a:rPr lang="en-US" sz="2300" dirty="0" smtClean="0"/>
              <a:t>Extend </a:t>
            </a:r>
            <a:r>
              <a:rPr lang="en-US" sz="2300" dirty="0"/>
              <a:t>to which Quality Objectives have been Met</a:t>
            </a:r>
          </a:p>
          <a:p>
            <a:pPr marL="715963" indent="-354013">
              <a:spcAft>
                <a:spcPts val="300"/>
              </a:spcAft>
              <a:buFont typeface="Arial" panose="020B0604020202020204" pitchFamily="34" charset="0"/>
              <a:buChar char="•"/>
            </a:pPr>
            <a:r>
              <a:rPr lang="en-US" sz="2300" dirty="0" smtClean="0"/>
              <a:t>Process </a:t>
            </a:r>
            <a:r>
              <a:rPr lang="en-US" sz="2300" dirty="0"/>
              <a:t>Performance and Conformity of Products and Services</a:t>
            </a:r>
          </a:p>
          <a:p>
            <a:pPr marL="715963" indent="-354013">
              <a:spcAft>
                <a:spcPts val="300"/>
              </a:spcAft>
              <a:buFont typeface="Arial" panose="020B0604020202020204" pitchFamily="34" charset="0"/>
              <a:buChar char="•"/>
            </a:pPr>
            <a:r>
              <a:rPr lang="en-US" sz="2300" dirty="0" smtClean="0"/>
              <a:t>Nonconformities </a:t>
            </a:r>
            <a:r>
              <a:rPr lang="en-US" sz="2300" dirty="0"/>
              <a:t>and Corrective Actions</a:t>
            </a:r>
          </a:p>
          <a:p>
            <a:pPr marL="715963" indent="-354013">
              <a:spcAft>
                <a:spcPts val="300"/>
              </a:spcAft>
              <a:buFont typeface="Arial" panose="020B0604020202020204" pitchFamily="34" charset="0"/>
              <a:buChar char="•"/>
            </a:pPr>
            <a:r>
              <a:rPr lang="en-US" sz="2300" dirty="0" smtClean="0"/>
              <a:t>Monitoring </a:t>
            </a:r>
            <a:r>
              <a:rPr lang="en-US" sz="2300" dirty="0"/>
              <a:t>and Measurement Results</a:t>
            </a:r>
          </a:p>
          <a:p>
            <a:pPr marL="715963" indent="-354013">
              <a:spcAft>
                <a:spcPts val="300"/>
              </a:spcAft>
              <a:buFont typeface="Arial" panose="020B0604020202020204" pitchFamily="34" charset="0"/>
              <a:buChar char="•"/>
            </a:pPr>
            <a:r>
              <a:rPr lang="en-US" sz="2300" dirty="0" smtClean="0"/>
              <a:t>Audit </a:t>
            </a:r>
            <a:r>
              <a:rPr lang="en-US" sz="2300" dirty="0"/>
              <a:t>Results</a:t>
            </a:r>
          </a:p>
          <a:p>
            <a:pPr marL="715963" indent="-354013">
              <a:spcAft>
                <a:spcPts val="300"/>
              </a:spcAft>
              <a:buFont typeface="Arial" panose="020B0604020202020204" pitchFamily="34" charset="0"/>
              <a:buChar char="•"/>
            </a:pPr>
            <a:r>
              <a:rPr lang="en-US" sz="2300" dirty="0" smtClean="0"/>
              <a:t>Performance </a:t>
            </a:r>
            <a:r>
              <a:rPr lang="en-US" sz="2300" dirty="0"/>
              <a:t>of External </a:t>
            </a:r>
            <a:r>
              <a:rPr lang="en-US" sz="2300" dirty="0" smtClean="0"/>
              <a:t>Providers</a:t>
            </a:r>
            <a:endParaRPr lang="en-US" sz="2300" dirty="0"/>
          </a:p>
        </p:txBody>
      </p:sp>
      <p:sp>
        <p:nvSpPr>
          <p:cNvPr id="4" name="TextBox 3"/>
          <p:cNvSpPr txBox="1"/>
          <p:nvPr/>
        </p:nvSpPr>
        <p:spPr>
          <a:xfrm>
            <a:off x="666161" y="211831"/>
            <a:ext cx="7924800" cy="769441"/>
          </a:xfrm>
          <a:prstGeom prst="rect">
            <a:avLst/>
          </a:prstGeom>
          <a:noFill/>
        </p:spPr>
        <p:txBody>
          <a:bodyPr wrap="square" rtlCol="0">
            <a:spAutoFit/>
          </a:bodyPr>
          <a:lstStyle/>
          <a:p>
            <a:pPr lvl="0" algn="ctr"/>
            <a:r>
              <a:rPr lang="en-US" sz="4400" b="1" dirty="0">
                <a:solidFill>
                  <a:srgbClr val="000099"/>
                </a:solidFill>
              </a:rPr>
              <a:t>MANAGEMENT REVIEW</a:t>
            </a:r>
            <a:endParaRPr lang="en-US" sz="4400" dirty="0">
              <a:solidFill>
                <a:srgbClr val="000099"/>
              </a:solidFill>
            </a:endParaRPr>
          </a:p>
        </p:txBody>
      </p:sp>
    </p:spTree>
    <p:extLst>
      <p:ext uri="{BB962C8B-B14F-4D97-AF65-F5344CB8AC3E}">
        <p14:creationId xmlns:p14="http://schemas.microsoft.com/office/powerpoint/2010/main" val="20800715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additive="base">
                                        <p:cTn id="2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
                                            <p:txEl>
                                              <p:pRg st="9" end="9"/>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noFill/>
          <a:ln w="9525">
            <a:noFill/>
            <a:miter lim="800000"/>
            <a:headEnd/>
            <a:tailEnd/>
          </a:ln>
          <a:effectLst/>
        </p:spPr>
        <p:txBody>
          <a:bodyPr vert="horz" wrap="square" lIns="91440" tIns="45720" rIns="91440" bIns="45720" numCol="1" anchor="b" anchorCtr="0" compatLnSpc="1">
            <a:prstTxWarp prst="textNoShape">
              <a:avLst/>
            </a:prstTxWarp>
          </a:bodyPr>
          <a:lstStyle/>
          <a:p>
            <a:fld id="{4A25C4A7-2137-4C48-9B38-60D3066D7266}" type="slidenum">
              <a:rPr lang="en-GB">
                <a:solidFill>
                  <a:schemeClr val="bg1"/>
                </a:solidFill>
              </a:rPr>
              <a:pPr/>
              <a:t>23</a:t>
            </a:fld>
            <a:endParaRPr lang="en-GB">
              <a:solidFill>
                <a:schemeClr val="bg1"/>
              </a:solidFill>
            </a:endParaRPr>
          </a:p>
        </p:txBody>
      </p:sp>
      <p:sp>
        <p:nvSpPr>
          <p:cNvPr id="2" name="TextBox 1"/>
          <p:cNvSpPr txBox="1"/>
          <p:nvPr/>
        </p:nvSpPr>
        <p:spPr>
          <a:xfrm>
            <a:off x="762000" y="381000"/>
            <a:ext cx="7772400" cy="4108817"/>
          </a:xfrm>
          <a:prstGeom prst="rect">
            <a:avLst/>
          </a:prstGeom>
          <a:noFill/>
        </p:spPr>
        <p:txBody>
          <a:bodyPr wrap="square" rtlCol="0">
            <a:spAutoFit/>
          </a:bodyPr>
          <a:lstStyle/>
          <a:p>
            <a:pPr lvl="0" algn="ctr"/>
            <a:r>
              <a:rPr lang="en-US" sz="4400" b="1" dirty="0">
                <a:solidFill>
                  <a:srgbClr val="000099"/>
                </a:solidFill>
              </a:rPr>
              <a:t>MANAGEMENT REVIEW</a:t>
            </a:r>
            <a:endParaRPr lang="en-US" sz="4400" dirty="0">
              <a:solidFill>
                <a:srgbClr val="000099"/>
              </a:solidFill>
            </a:endParaRPr>
          </a:p>
          <a:p>
            <a:pPr>
              <a:spcAft>
                <a:spcPts val="600"/>
              </a:spcAft>
            </a:pPr>
            <a:endParaRPr lang="en-US" sz="2400" dirty="0" smtClean="0"/>
          </a:p>
          <a:p>
            <a:pPr marL="457200" indent="-457200">
              <a:spcAft>
                <a:spcPts val="600"/>
              </a:spcAft>
              <a:buFont typeface="+mj-lt"/>
              <a:buAutoNum type="arabicPeriod" startAt="6"/>
            </a:pPr>
            <a:r>
              <a:rPr lang="en-US" sz="2400" dirty="0" smtClean="0"/>
              <a:t>The </a:t>
            </a:r>
            <a:r>
              <a:rPr lang="en-US" sz="2400" dirty="0"/>
              <a:t>Adequacy of Resources</a:t>
            </a:r>
          </a:p>
          <a:p>
            <a:pPr marL="457200" indent="-457200">
              <a:spcAft>
                <a:spcPts val="600"/>
              </a:spcAft>
              <a:buFont typeface="+mj-lt"/>
              <a:buAutoNum type="arabicPeriod" startAt="6"/>
            </a:pPr>
            <a:r>
              <a:rPr lang="en-US" sz="2400" dirty="0" smtClean="0"/>
              <a:t>The </a:t>
            </a:r>
            <a:r>
              <a:rPr lang="en-US" sz="2400" dirty="0"/>
              <a:t>Effectiveness of Actions Taken to Address Risks and Opportunities</a:t>
            </a:r>
          </a:p>
          <a:p>
            <a:pPr marL="457200" indent="-457200">
              <a:spcAft>
                <a:spcPts val="600"/>
              </a:spcAft>
              <a:buFont typeface="+mj-lt"/>
              <a:buAutoNum type="arabicPeriod" startAt="6"/>
            </a:pPr>
            <a:r>
              <a:rPr lang="en-US" sz="2400" dirty="0" smtClean="0"/>
              <a:t>Opportunities </a:t>
            </a:r>
            <a:r>
              <a:rPr lang="en-US" sz="2400" dirty="0"/>
              <a:t>for Improvement</a:t>
            </a:r>
          </a:p>
          <a:p>
            <a:pPr marL="457200" indent="-457200">
              <a:spcAft>
                <a:spcPts val="600"/>
              </a:spcAft>
              <a:buFont typeface="+mj-lt"/>
              <a:buAutoNum type="arabicPeriod" startAt="6"/>
            </a:pPr>
            <a:r>
              <a:rPr lang="en-US" sz="2400" dirty="0" smtClean="0"/>
              <a:t>Any </a:t>
            </a:r>
            <a:r>
              <a:rPr lang="en-US" sz="2400" dirty="0"/>
              <a:t>Need for Changes to the Quality Management System</a:t>
            </a:r>
          </a:p>
          <a:p>
            <a:pPr marL="457200" indent="-457200">
              <a:spcAft>
                <a:spcPts val="600"/>
              </a:spcAft>
              <a:buFont typeface="+mj-lt"/>
              <a:buAutoNum type="arabicPeriod" startAt="6"/>
            </a:pPr>
            <a:r>
              <a:rPr lang="en-US" sz="2400" dirty="0" smtClean="0"/>
              <a:t>Resource Needs</a:t>
            </a:r>
            <a:endParaRPr lang="en-US" sz="2400" dirty="0"/>
          </a:p>
        </p:txBody>
      </p:sp>
    </p:spTree>
    <p:extLst>
      <p:ext uri="{BB962C8B-B14F-4D97-AF65-F5344CB8AC3E}">
        <p14:creationId xmlns:p14="http://schemas.microsoft.com/office/powerpoint/2010/main" val="26805746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wipe(up)">
                                      <p:cBhvr>
                                        <p:cTn id="7" dur="500"/>
                                        <p:tgtEl>
                                          <p:spTgt spid="2">
                                            <p:txEl>
                                              <p:pRg st="3" end="3"/>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2">
                                            <p:txEl>
                                              <p:pRg st="4" end="4"/>
                                            </p:txEl>
                                          </p:spTgt>
                                        </p:tgtEl>
                                        <p:attrNameLst>
                                          <p:attrName>style.visibility</p:attrName>
                                        </p:attrNameLst>
                                      </p:cBhvr>
                                      <p:to>
                                        <p:strVal val="visible"/>
                                      </p:to>
                                    </p:set>
                                    <p:animEffect transition="in" filter="wipe(up)">
                                      <p:cBhvr>
                                        <p:cTn id="10" dur="500"/>
                                        <p:tgtEl>
                                          <p:spTgt spid="2">
                                            <p:txEl>
                                              <p:pRg st="4" end="4"/>
                                            </p:txEl>
                                          </p:spTgt>
                                        </p:tgtEl>
                                      </p:cBhvr>
                                    </p:animEffect>
                                  </p:childTnLst>
                                </p:cTn>
                              </p:par>
                              <p:par>
                                <p:cTn id="11" presetID="22" presetClass="entr" presetSubtype="1"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animEffect transition="in" filter="wipe(up)">
                                      <p:cBhvr>
                                        <p:cTn id="13" dur="500"/>
                                        <p:tgtEl>
                                          <p:spTgt spid="2">
                                            <p:txEl>
                                              <p:pRg st="5" end="5"/>
                                            </p:txEl>
                                          </p:spTgt>
                                        </p:tgtEl>
                                      </p:cBhvr>
                                    </p:animEffect>
                                  </p:childTnLst>
                                </p:cTn>
                              </p:par>
                              <p:par>
                                <p:cTn id="14" presetID="22" presetClass="entr" presetSubtype="1" fill="hold" nodeType="withEffect">
                                  <p:stCondLst>
                                    <p:cond delay="0"/>
                                  </p:stCondLst>
                                  <p:childTnLst>
                                    <p:set>
                                      <p:cBhvr>
                                        <p:cTn id="15" dur="1" fill="hold">
                                          <p:stCondLst>
                                            <p:cond delay="0"/>
                                          </p:stCondLst>
                                        </p:cTn>
                                        <p:tgtEl>
                                          <p:spTgt spid="2">
                                            <p:txEl>
                                              <p:pRg st="6" end="6"/>
                                            </p:txEl>
                                          </p:spTgt>
                                        </p:tgtEl>
                                        <p:attrNameLst>
                                          <p:attrName>style.visibility</p:attrName>
                                        </p:attrNameLst>
                                      </p:cBhvr>
                                      <p:to>
                                        <p:strVal val="visible"/>
                                      </p:to>
                                    </p:set>
                                    <p:animEffect transition="in" filter="wipe(up)">
                                      <p:cBhvr>
                                        <p:cTn id="16"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noFill/>
          <a:ln w="9525">
            <a:noFill/>
            <a:miter lim="800000"/>
            <a:headEnd/>
            <a:tailEnd/>
          </a:ln>
          <a:effectLst/>
        </p:spPr>
        <p:txBody>
          <a:bodyPr vert="horz" wrap="square" lIns="91440" tIns="45720" rIns="91440" bIns="45720" numCol="1" anchor="b" anchorCtr="0" compatLnSpc="1">
            <a:prstTxWarp prst="textNoShape">
              <a:avLst/>
            </a:prstTxWarp>
          </a:bodyPr>
          <a:lstStyle/>
          <a:p>
            <a:fld id="{4A25C4A7-2137-4C48-9B38-60D3066D7266}" type="slidenum">
              <a:rPr lang="en-GB">
                <a:solidFill>
                  <a:schemeClr val="bg1"/>
                </a:solidFill>
              </a:rPr>
              <a:pPr/>
              <a:t>24</a:t>
            </a:fld>
            <a:endParaRPr lang="en-GB">
              <a:solidFill>
                <a:schemeClr val="bg1"/>
              </a:solidFill>
            </a:endParaRPr>
          </a:p>
        </p:txBody>
      </p:sp>
      <p:sp>
        <p:nvSpPr>
          <p:cNvPr id="6" name="TextBox 5"/>
          <p:cNvSpPr txBox="1"/>
          <p:nvPr/>
        </p:nvSpPr>
        <p:spPr>
          <a:xfrm>
            <a:off x="76201" y="152400"/>
            <a:ext cx="9067799" cy="707886"/>
          </a:xfrm>
          <a:prstGeom prst="rect">
            <a:avLst/>
          </a:prstGeom>
          <a:noFill/>
        </p:spPr>
        <p:txBody>
          <a:bodyPr wrap="square" rtlCol="0">
            <a:spAutoFit/>
          </a:bodyPr>
          <a:lstStyle/>
          <a:p>
            <a:pPr algn="ctr"/>
            <a:r>
              <a:rPr lang="en-US" sz="4000" b="1" dirty="0" smtClean="0"/>
              <a:t>MANAGEMENT REVIEW</a:t>
            </a:r>
            <a:endParaRPr lang="en-GB" sz="4000" b="1" dirty="0"/>
          </a:p>
        </p:txBody>
      </p:sp>
      <p:pic>
        <p:nvPicPr>
          <p:cNvPr id="7" name="Picture 6"/>
          <p:cNvPicPr>
            <a:picLocks noChangeAspect="1"/>
          </p:cNvPicPr>
          <p:nvPr/>
        </p:nvPicPr>
        <p:blipFill>
          <a:blip r:embed="rId2"/>
          <a:stretch>
            <a:fillRect/>
          </a:stretch>
        </p:blipFill>
        <p:spPr>
          <a:xfrm>
            <a:off x="2209800" y="1134737"/>
            <a:ext cx="5257800" cy="3163407"/>
          </a:xfrm>
          <a:prstGeom prst="rect">
            <a:avLst/>
          </a:prstGeom>
        </p:spPr>
      </p:pic>
      <p:sp>
        <p:nvSpPr>
          <p:cNvPr id="8" name="Rectangle 1"/>
          <p:cNvSpPr>
            <a:spLocks noChangeArrowheads="1"/>
          </p:cNvSpPr>
          <p:nvPr/>
        </p:nvSpPr>
        <p:spPr bwMode="auto">
          <a:xfrm>
            <a:off x="1524000" y="4797985"/>
            <a:ext cx="6477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ZA" altLang="en-US" sz="20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Figure 3 </a:t>
            </a:r>
            <a:r>
              <a:rPr kumimoji="0" lang="en-GB" altLang="en-US" sz="2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above</a:t>
            </a:r>
            <a:r>
              <a:rPr kumimoji="0" lang="en-ZA" altLang="en-US" sz="20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reflects that over the years customers were generally satisfied with the audits since none of </a:t>
            </a:r>
            <a:r>
              <a:rPr kumimoji="0" lang="en-GB" altLang="en-US" sz="2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them</a:t>
            </a:r>
            <a:r>
              <a:rPr kumimoji="0" lang="en-ZA" altLang="en-US" sz="20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disagreed with the statement.</a:t>
            </a:r>
            <a:endParaRPr kumimoji="0" lang="en-ZA" altLang="en-US" sz="2000" b="0" i="0" u="none" strike="noStrike" cap="none" normalizeH="0" baseline="0" dirty="0" smtClean="0">
              <a:ln>
                <a:noFill/>
              </a:ln>
              <a:solidFill>
                <a:schemeClr val="tx1"/>
              </a:solidFill>
              <a:effectLst/>
              <a:latin typeface="Arial" panose="020B0604020202020204" pitchFamily="34" charset="0"/>
            </a:endParaRPr>
          </a:p>
        </p:txBody>
      </p:sp>
      <p:sp>
        <p:nvSpPr>
          <p:cNvPr id="2" name="TextBox 1"/>
          <p:cNvSpPr txBox="1"/>
          <p:nvPr/>
        </p:nvSpPr>
        <p:spPr>
          <a:xfrm>
            <a:off x="2209800" y="4298144"/>
            <a:ext cx="5257800" cy="307777"/>
          </a:xfrm>
          <a:prstGeom prst="rect">
            <a:avLst/>
          </a:prstGeom>
          <a:noFill/>
        </p:spPr>
        <p:txBody>
          <a:bodyPr wrap="square" rtlCol="0">
            <a:spAutoFit/>
          </a:bodyPr>
          <a:lstStyle/>
          <a:p>
            <a:pPr lvl="0" algn="just" eaLnBrk="0" hangingPunct="0"/>
            <a:r>
              <a:rPr lang="en-ZA" altLang="en-US" sz="1400" b="1" bmk="_Ref520267978">
                <a:solidFill>
                  <a:srgbClr val="000099"/>
                </a:solidFill>
                <a:latin typeface="Arial" panose="020B0604020202020204" pitchFamily="34" charset="0"/>
                <a:ea typeface="Calibri" panose="020F0502020204030204" pitchFamily="34" charset="0"/>
                <a:cs typeface="Arial" panose="020B0604020202020204" pitchFamily="34" charset="0"/>
              </a:rPr>
              <a:t>Figure 3 – QMS Audit Customer Satisfaction Trends</a:t>
            </a:r>
            <a:endParaRPr lang="en-GB" altLang="en-US" sz="1400" dirty="0">
              <a:solidFill>
                <a:srgbClr val="000099"/>
              </a:solidFill>
            </a:endParaRPr>
          </a:p>
        </p:txBody>
      </p:sp>
    </p:spTree>
    <p:extLst>
      <p:ext uri="{BB962C8B-B14F-4D97-AF65-F5344CB8AC3E}">
        <p14:creationId xmlns:p14="http://schemas.microsoft.com/office/powerpoint/2010/main" val="18618011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wipe(up)">
                                      <p:cBhvr>
                                        <p:cTn id="15"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noFill/>
          <a:ln w="9525">
            <a:noFill/>
            <a:miter lim="800000"/>
            <a:headEnd/>
            <a:tailEnd/>
          </a:ln>
          <a:effectLst/>
        </p:spPr>
        <p:txBody>
          <a:bodyPr vert="horz" wrap="square" lIns="91440" tIns="45720" rIns="91440" bIns="45720" numCol="1" anchor="b" anchorCtr="0" compatLnSpc="1">
            <a:prstTxWarp prst="textNoShape">
              <a:avLst/>
            </a:prstTxWarp>
          </a:bodyPr>
          <a:lstStyle/>
          <a:p>
            <a:fld id="{4A25C4A7-2137-4C48-9B38-60D3066D7266}" type="slidenum">
              <a:rPr lang="en-GB">
                <a:solidFill>
                  <a:schemeClr val="bg1"/>
                </a:solidFill>
              </a:rPr>
              <a:pPr/>
              <a:t>25</a:t>
            </a:fld>
            <a:endParaRPr lang="en-GB">
              <a:solidFill>
                <a:schemeClr val="bg1"/>
              </a:solidFill>
            </a:endParaRPr>
          </a:p>
        </p:txBody>
      </p:sp>
      <p:sp>
        <p:nvSpPr>
          <p:cNvPr id="6" name="TextBox 5"/>
          <p:cNvSpPr txBox="1"/>
          <p:nvPr/>
        </p:nvSpPr>
        <p:spPr>
          <a:xfrm>
            <a:off x="76201" y="152400"/>
            <a:ext cx="9067799" cy="707886"/>
          </a:xfrm>
          <a:prstGeom prst="rect">
            <a:avLst/>
          </a:prstGeom>
          <a:noFill/>
        </p:spPr>
        <p:txBody>
          <a:bodyPr wrap="square" rtlCol="0">
            <a:spAutoFit/>
          </a:bodyPr>
          <a:lstStyle/>
          <a:p>
            <a:pPr algn="ctr"/>
            <a:r>
              <a:rPr lang="en-US" sz="4000" b="1" dirty="0" smtClean="0"/>
              <a:t>MANAGEMENT REVIEW</a:t>
            </a:r>
            <a:endParaRPr lang="en-GB" sz="4000" b="1" dirty="0"/>
          </a:p>
        </p:txBody>
      </p:sp>
      <p:pic>
        <p:nvPicPr>
          <p:cNvPr id="9" name="Picture 8"/>
          <p:cNvPicPr>
            <a:picLocks noChangeAspect="1"/>
          </p:cNvPicPr>
          <p:nvPr/>
        </p:nvPicPr>
        <p:blipFill>
          <a:blip r:embed="rId2"/>
          <a:stretch>
            <a:fillRect/>
          </a:stretch>
        </p:blipFill>
        <p:spPr>
          <a:xfrm>
            <a:off x="1746945" y="860286"/>
            <a:ext cx="6085086" cy="3733800"/>
          </a:xfrm>
          <a:prstGeom prst="rect">
            <a:avLst/>
          </a:prstGeom>
        </p:spPr>
      </p:pic>
      <p:sp>
        <p:nvSpPr>
          <p:cNvPr id="10" name="Rectangle 9"/>
          <p:cNvSpPr/>
          <p:nvPr/>
        </p:nvSpPr>
        <p:spPr>
          <a:xfrm>
            <a:off x="1945482" y="4592831"/>
            <a:ext cx="5688012" cy="287002"/>
          </a:xfrm>
          <a:prstGeom prst="rect">
            <a:avLst/>
          </a:prstGeom>
        </p:spPr>
        <p:txBody>
          <a:bodyPr wrap="square">
            <a:spAutoFit/>
          </a:bodyPr>
          <a:lstStyle/>
          <a:p>
            <a:pPr algn="ctr">
              <a:lnSpc>
                <a:spcPct val="115000"/>
              </a:lnSpc>
              <a:spcAft>
                <a:spcPts val="1200"/>
              </a:spcAft>
            </a:pPr>
            <a:r>
              <a:rPr lang="en-ZA" sz="1100" b="1" dirty="0">
                <a:latin typeface="Arial" panose="020B0604020202020204" pitchFamily="34" charset="0"/>
                <a:ea typeface="Calibri" panose="020F0502020204030204" pitchFamily="34" charset="0"/>
                <a:cs typeface="Times New Roman" panose="02020603050405020304" pitchFamily="18" charset="0"/>
              </a:rPr>
              <a:t>Figure 4 – Employee, External Customer and Stakeholder Index for 2015 and 2018</a:t>
            </a:r>
            <a:endParaRPr lang="en-GB" sz="1100" b="1"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2" name="Up Arrow 11"/>
          <p:cNvSpPr/>
          <p:nvPr/>
        </p:nvSpPr>
        <p:spPr bwMode="auto">
          <a:xfrm>
            <a:off x="1746945" y="5137616"/>
            <a:ext cx="166329" cy="328711"/>
          </a:xfrm>
          <a:prstGeom prst="upArrow">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3" name="TextBox 12"/>
          <p:cNvSpPr txBox="1"/>
          <p:nvPr/>
        </p:nvSpPr>
        <p:spPr>
          <a:xfrm>
            <a:off x="1945482" y="4950329"/>
            <a:ext cx="6069012" cy="646331"/>
          </a:xfrm>
          <a:prstGeom prst="rect">
            <a:avLst/>
          </a:prstGeom>
          <a:noFill/>
        </p:spPr>
        <p:txBody>
          <a:bodyPr wrap="square" rtlCol="0">
            <a:spAutoFit/>
          </a:bodyPr>
          <a:lstStyle/>
          <a:p>
            <a:r>
              <a:rPr lang="en-US" dirty="0" smtClean="0"/>
              <a:t>CSI for BEC Employees, Stakeholders (products), Av. Stakeholder (Products + Services)</a:t>
            </a:r>
            <a:endParaRPr lang="en-GB" dirty="0"/>
          </a:p>
        </p:txBody>
      </p:sp>
    </p:spTree>
    <p:extLst>
      <p:ext uri="{BB962C8B-B14F-4D97-AF65-F5344CB8AC3E}">
        <p14:creationId xmlns:p14="http://schemas.microsoft.com/office/powerpoint/2010/main" val="33381883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noFill/>
          <a:ln w="9525">
            <a:noFill/>
            <a:miter lim="800000"/>
            <a:headEnd/>
            <a:tailEnd/>
          </a:ln>
          <a:effectLst/>
        </p:spPr>
        <p:txBody>
          <a:bodyPr vert="horz" wrap="square" lIns="91440" tIns="45720" rIns="91440" bIns="45720" numCol="1" anchor="b" anchorCtr="0" compatLnSpc="1">
            <a:prstTxWarp prst="textNoShape">
              <a:avLst/>
            </a:prstTxWarp>
          </a:bodyPr>
          <a:lstStyle/>
          <a:p>
            <a:fld id="{4A25C4A7-2137-4C48-9B38-60D3066D7266}" type="slidenum">
              <a:rPr lang="en-GB">
                <a:solidFill>
                  <a:schemeClr val="bg1"/>
                </a:solidFill>
              </a:rPr>
              <a:pPr/>
              <a:t>26</a:t>
            </a:fld>
            <a:endParaRPr lang="en-GB">
              <a:solidFill>
                <a:schemeClr val="bg1"/>
              </a:solidFill>
            </a:endParaRPr>
          </a:p>
        </p:txBody>
      </p:sp>
      <p:sp>
        <p:nvSpPr>
          <p:cNvPr id="6" name="TextBox 5"/>
          <p:cNvSpPr txBox="1"/>
          <p:nvPr/>
        </p:nvSpPr>
        <p:spPr>
          <a:xfrm>
            <a:off x="76201" y="152400"/>
            <a:ext cx="9067799" cy="707886"/>
          </a:xfrm>
          <a:prstGeom prst="rect">
            <a:avLst/>
          </a:prstGeom>
          <a:noFill/>
        </p:spPr>
        <p:txBody>
          <a:bodyPr wrap="square" rtlCol="0">
            <a:spAutoFit/>
          </a:bodyPr>
          <a:lstStyle/>
          <a:p>
            <a:pPr algn="ctr"/>
            <a:r>
              <a:rPr lang="en-US" sz="4000" b="1" dirty="0" smtClean="0"/>
              <a:t>MANAGEMENT REVIEW</a:t>
            </a:r>
            <a:endParaRPr lang="en-GB" sz="4000" b="1" dirty="0"/>
          </a:p>
        </p:txBody>
      </p:sp>
      <p:sp>
        <p:nvSpPr>
          <p:cNvPr id="7" name="Rectangle 6"/>
          <p:cNvSpPr/>
          <p:nvPr/>
        </p:nvSpPr>
        <p:spPr>
          <a:xfrm>
            <a:off x="2724011" y="4796312"/>
            <a:ext cx="3772186" cy="270459"/>
          </a:xfrm>
          <a:prstGeom prst="rect">
            <a:avLst/>
          </a:prstGeom>
        </p:spPr>
        <p:txBody>
          <a:bodyPr wrap="none">
            <a:spAutoFit/>
          </a:bodyPr>
          <a:lstStyle/>
          <a:p>
            <a:pPr algn="ctr">
              <a:lnSpc>
                <a:spcPct val="115000"/>
              </a:lnSpc>
              <a:spcAft>
                <a:spcPts val="1200"/>
              </a:spcAft>
            </a:pPr>
            <a:r>
              <a:rPr lang="en-ZA" sz="1100" b="1" dirty="0">
                <a:latin typeface="Arial" panose="020B0604020202020204" pitchFamily="34" charset="0"/>
                <a:ea typeface="Calibri" panose="020F0502020204030204" pitchFamily="34" charset="0"/>
                <a:cs typeface="Times New Roman" panose="02020603050405020304" pitchFamily="18" charset="0"/>
              </a:rPr>
              <a:t>Figure 6 – </a:t>
            </a:r>
            <a:r>
              <a:rPr lang="en-ZA" sz="1100" b="1" dirty="0" smtClean="0">
                <a:latin typeface="Arial" panose="020B0604020202020204" pitchFamily="34" charset="0"/>
                <a:ea typeface="Calibri" panose="020F0502020204030204" pitchFamily="34" charset="0"/>
                <a:cs typeface="Times New Roman" panose="02020603050405020304" pitchFamily="18" charset="0"/>
              </a:rPr>
              <a:t>Employee Performance Trends </a:t>
            </a:r>
            <a:r>
              <a:rPr lang="en-ZA" sz="1100" b="1" dirty="0">
                <a:latin typeface="Arial" panose="020B0604020202020204" pitchFamily="34" charset="0"/>
                <a:ea typeface="Calibri" panose="020F0502020204030204" pitchFamily="34" charset="0"/>
                <a:cs typeface="Times New Roman" panose="02020603050405020304" pitchFamily="18" charset="0"/>
              </a:rPr>
              <a:t>(2014-2018)</a:t>
            </a:r>
            <a:endParaRPr lang="en-GB" sz="1100" b="1"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9" name="TextBox 8"/>
          <p:cNvSpPr txBox="1"/>
          <p:nvPr/>
        </p:nvSpPr>
        <p:spPr>
          <a:xfrm>
            <a:off x="1600200" y="5181600"/>
            <a:ext cx="6248400" cy="646331"/>
          </a:xfrm>
          <a:prstGeom prst="rect">
            <a:avLst/>
          </a:prstGeom>
          <a:noFill/>
        </p:spPr>
        <p:txBody>
          <a:bodyPr wrap="square" rtlCol="0">
            <a:spAutoFit/>
          </a:bodyPr>
          <a:lstStyle/>
          <a:p>
            <a:pPr marL="285750" indent="-285750">
              <a:buFont typeface="Wingdings" panose="05000000000000000000" pitchFamily="2" charset="2"/>
              <a:buChar char="ü"/>
            </a:pPr>
            <a:r>
              <a:rPr lang="en-US" dirty="0" smtClean="0"/>
              <a:t>Improvement in employee performance from annual average score of 103.2 to 104.7</a:t>
            </a:r>
            <a:endParaRPr lang="en-GB" dirty="0"/>
          </a:p>
        </p:txBody>
      </p:sp>
      <p:graphicFrame>
        <p:nvGraphicFramePr>
          <p:cNvPr id="8" name="Chart 7"/>
          <p:cNvGraphicFramePr>
            <a:graphicFrameLocks/>
          </p:cNvGraphicFramePr>
          <p:nvPr>
            <p:extLst>
              <p:ext uri="{D42A27DB-BD31-4B8C-83A1-F6EECF244321}">
                <p14:modId xmlns:p14="http://schemas.microsoft.com/office/powerpoint/2010/main" val="22191004"/>
              </p:ext>
            </p:extLst>
          </p:nvPr>
        </p:nvGraphicFramePr>
        <p:xfrm>
          <a:off x="1143000" y="726546"/>
          <a:ext cx="6961188" cy="445505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650304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noFill/>
          <a:ln w="9525">
            <a:noFill/>
            <a:miter lim="800000"/>
            <a:headEnd/>
            <a:tailEnd/>
          </a:ln>
          <a:effectLst/>
        </p:spPr>
        <p:txBody>
          <a:bodyPr vert="horz" wrap="square" lIns="91440" tIns="45720" rIns="91440" bIns="45720" numCol="1" anchor="b" anchorCtr="0" compatLnSpc="1">
            <a:prstTxWarp prst="textNoShape">
              <a:avLst/>
            </a:prstTxWarp>
          </a:bodyPr>
          <a:lstStyle/>
          <a:p>
            <a:fld id="{4A25C4A7-2137-4C48-9B38-60D3066D7266}" type="slidenum">
              <a:rPr lang="en-GB">
                <a:solidFill>
                  <a:schemeClr val="bg1"/>
                </a:solidFill>
              </a:rPr>
              <a:pPr/>
              <a:t>27</a:t>
            </a:fld>
            <a:endParaRPr lang="en-GB">
              <a:solidFill>
                <a:schemeClr val="bg1"/>
              </a:solidFill>
            </a:endParaRPr>
          </a:p>
        </p:txBody>
      </p:sp>
      <p:sp>
        <p:nvSpPr>
          <p:cNvPr id="6" name="TextBox 5"/>
          <p:cNvSpPr txBox="1"/>
          <p:nvPr/>
        </p:nvSpPr>
        <p:spPr>
          <a:xfrm>
            <a:off x="76201" y="152400"/>
            <a:ext cx="9067799" cy="707886"/>
          </a:xfrm>
          <a:prstGeom prst="rect">
            <a:avLst/>
          </a:prstGeom>
          <a:noFill/>
        </p:spPr>
        <p:txBody>
          <a:bodyPr wrap="square" rtlCol="0">
            <a:spAutoFit/>
          </a:bodyPr>
          <a:lstStyle/>
          <a:p>
            <a:pPr algn="ctr"/>
            <a:r>
              <a:rPr lang="en-US" sz="4000" b="1" dirty="0" smtClean="0"/>
              <a:t>MANAGEMENT REVIEW</a:t>
            </a:r>
            <a:endParaRPr lang="en-GB" sz="4000" b="1" dirty="0"/>
          </a:p>
        </p:txBody>
      </p:sp>
      <p:pic>
        <p:nvPicPr>
          <p:cNvPr id="2" name="Picture 1"/>
          <p:cNvPicPr>
            <a:picLocks noChangeAspect="1"/>
          </p:cNvPicPr>
          <p:nvPr/>
        </p:nvPicPr>
        <p:blipFill>
          <a:blip r:embed="rId2"/>
          <a:stretch>
            <a:fillRect/>
          </a:stretch>
        </p:blipFill>
        <p:spPr>
          <a:xfrm>
            <a:off x="1989615" y="762000"/>
            <a:ext cx="5295672" cy="3186193"/>
          </a:xfrm>
          <a:prstGeom prst="rect">
            <a:avLst/>
          </a:prstGeom>
        </p:spPr>
      </p:pic>
      <p:sp>
        <p:nvSpPr>
          <p:cNvPr id="8" name="Rectangle 7"/>
          <p:cNvSpPr/>
          <p:nvPr/>
        </p:nvSpPr>
        <p:spPr>
          <a:xfrm>
            <a:off x="2753662" y="3948193"/>
            <a:ext cx="3712876" cy="318998"/>
          </a:xfrm>
          <a:prstGeom prst="rect">
            <a:avLst/>
          </a:prstGeom>
        </p:spPr>
        <p:txBody>
          <a:bodyPr wrap="none">
            <a:spAutoFit/>
          </a:bodyPr>
          <a:lstStyle/>
          <a:p>
            <a:pPr algn="ctr">
              <a:lnSpc>
                <a:spcPct val="115000"/>
              </a:lnSpc>
              <a:spcAft>
                <a:spcPts val="1200"/>
              </a:spcAft>
            </a:pPr>
            <a:r>
              <a:rPr lang="en-ZA" sz="1400" b="1" dirty="0">
                <a:latin typeface="Arial" panose="020B0604020202020204" pitchFamily="34" charset="0"/>
                <a:ea typeface="Calibri" panose="020F0502020204030204" pitchFamily="34" charset="0"/>
                <a:cs typeface="Times New Roman" panose="02020603050405020304" pitchFamily="18" charset="0"/>
              </a:rPr>
              <a:t>Figure 13 – Results Enquiries (2015-2017)</a:t>
            </a:r>
            <a:endParaRPr lang="en-GB" sz="1400" b="1"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9" name="Up Arrow 8"/>
          <p:cNvSpPr/>
          <p:nvPr/>
        </p:nvSpPr>
        <p:spPr bwMode="auto">
          <a:xfrm>
            <a:off x="1782663" y="4454478"/>
            <a:ext cx="274737" cy="879522"/>
          </a:xfrm>
          <a:prstGeom prst="upArrow">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0" name="TextBox 9"/>
          <p:cNvSpPr txBox="1"/>
          <p:nvPr/>
        </p:nvSpPr>
        <p:spPr>
          <a:xfrm>
            <a:off x="1981200" y="4267191"/>
            <a:ext cx="6069012" cy="1200329"/>
          </a:xfrm>
          <a:prstGeom prst="rect">
            <a:avLst/>
          </a:prstGeom>
          <a:noFill/>
        </p:spPr>
        <p:txBody>
          <a:bodyPr wrap="square" rtlCol="0">
            <a:spAutoFit/>
          </a:bodyPr>
          <a:lstStyle/>
          <a:p>
            <a:r>
              <a:rPr lang="en-US" dirty="0" smtClean="0"/>
              <a:t>Increasing number of results enquiries from a total of 486 in 2015 to 621 in 2017. This was as a result of increased customer awareness about their rights and BEC processes</a:t>
            </a:r>
            <a:endParaRPr lang="en-GB" dirty="0"/>
          </a:p>
        </p:txBody>
      </p:sp>
    </p:spTree>
    <p:extLst>
      <p:ext uri="{BB962C8B-B14F-4D97-AF65-F5344CB8AC3E}">
        <p14:creationId xmlns:p14="http://schemas.microsoft.com/office/powerpoint/2010/main" val="39286380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noFill/>
          <a:ln w="9525">
            <a:noFill/>
            <a:miter lim="800000"/>
            <a:headEnd/>
            <a:tailEnd/>
          </a:ln>
          <a:effectLst/>
        </p:spPr>
        <p:txBody>
          <a:bodyPr vert="horz" wrap="square" lIns="91440" tIns="45720" rIns="91440" bIns="45720" numCol="1" anchor="b" anchorCtr="0" compatLnSpc="1">
            <a:prstTxWarp prst="textNoShape">
              <a:avLst/>
            </a:prstTxWarp>
          </a:bodyPr>
          <a:lstStyle/>
          <a:p>
            <a:fld id="{4A25C4A7-2137-4C48-9B38-60D3066D7266}" type="slidenum">
              <a:rPr lang="en-GB">
                <a:solidFill>
                  <a:schemeClr val="bg1"/>
                </a:solidFill>
              </a:rPr>
              <a:pPr/>
              <a:t>28</a:t>
            </a:fld>
            <a:endParaRPr lang="en-GB">
              <a:solidFill>
                <a:schemeClr val="bg1"/>
              </a:solidFill>
            </a:endParaRPr>
          </a:p>
        </p:txBody>
      </p:sp>
      <p:sp>
        <p:nvSpPr>
          <p:cNvPr id="6" name="TextBox 5"/>
          <p:cNvSpPr txBox="1"/>
          <p:nvPr/>
        </p:nvSpPr>
        <p:spPr>
          <a:xfrm>
            <a:off x="76201" y="152400"/>
            <a:ext cx="9067799" cy="707886"/>
          </a:xfrm>
          <a:prstGeom prst="rect">
            <a:avLst/>
          </a:prstGeom>
          <a:noFill/>
        </p:spPr>
        <p:txBody>
          <a:bodyPr wrap="square" rtlCol="0">
            <a:spAutoFit/>
          </a:bodyPr>
          <a:lstStyle/>
          <a:p>
            <a:pPr algn="ctr"/>
            <a:r>
              <a:rPr lang="en-US" sz="4000" b="1" dirty="0" smtClean="0"/>
              <a:t>MANAGEMENT REVIEW</a:t>
            </a:r>
            <a:endParaRPr lang="en-GB" sz="4000" b="1" dirty="0"/>
          </a:p>
        </p:txBody>
      </p:sp>
      <p:sp>
        <p:nvSpPr>
          <p:cNvPr id="4" name="Rectangle 2"/>
          <p:cNvSpPr>
            <a:spLocks noChangeArrowheads="1"/>
          </p:cNvSpPr>
          <p:nvPr/>
        </p:nvSpPr>
        <p:spPr bwMode="auto">
          <a:xfrm>
            <a:off x="2667000" y="1219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7" name="Object 6"/>
          <p:cNvGraphicFramePr>
            <a:graphicFrameLocks/>
          </p:cNvGraphicFramePr>
          <p:nvPr>
            <p:extLst>
              <p:ext uri="{D42A27DB-BD31-4B8C-83A1-F6EECF244321}">
                <p14:modId xmlns:p14="http://schemas.microsoft.com/office/powerpoint/2010/main" val="3240760717"/>
              </p:ext>
            </p:extLst>
          </p:nvPr>
        </p:nvGraphicFramePr>
        <p:xfrm>
          <a:off x="1752600" y="860286"/>
          <a:ext cx="5715000" cy="3603484"/>
        </p:xfrm>
        <a:graphic>
          <a:graphicData uri="http://schemas.openxmlformats.org/presentationml/2006/ole">
            <mc:AlternateContent xmlns:mc="http://schemas.openxmlformats.org/markup-compatibility/2006">
              <mc:Choice xmlns:v="urn:schemas-microsoft-com:vml" Requires="v">
                <p:oleObj spid="_x0000_s4117" name="Chart" r:id="rId3" imgW="4584589" imgH="2755631" progId="Excel.Chart.8">
                  <p:embed/>
                </p:oleObj>
              </mc:Choice>
              <mc:Fallback>
                <p:oleObj name="Chart" r:id="rId3" imgW="4584589" imgH="2755631" progId="Excel.Chart.8">
                  <p:embed/>
                  <p:pic>
                    <p:nvPicPr>
                      <p:cNvPr id="0" name="Chart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860286"/>
                        <a:ext cx="5715000" cy="3603484"/>
                      </a:xfrm>
                      <a:prstGeom prst="rect">
                        <a:avLst/>
                      </a:prstGeom>
                      <a:noFill/>
                    </p:spPr>
                  </p:pic>
                </p:oleObj>
              </mc:Fallback>
            </mc:AlternateContent>
          </a:graphicData>
        </a:graphic>
      </p:graphicFrame>
      <p:sp>
        <p:nvSpPr>
          <p:cNvPr id="9" name="Rectangle 3"/>
          <p:cNvSpPr>
            <a:spLocks noChangeArrowheads="1"/>
          </p:cNvSpPr>
          <p:nvPr/>
        </p:nvSpPr>
        <p:spPr bwMode="auto">
          <a:xfrm>
            <a:off x="2667000" y="3971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0" name="Rectangle 9"/>
          <p:cNvSpPr/>
          <p:nvPr/>
        </p:nvSpPr>
        <p:spPr>
          <a:xfrm>
            <a:off x="2962412" y="4437398"/>
            <a:ext cx="3126177" cy="318998"/>
          </a:xfrm>
          <a:prstGeom prst="rect">
            <a:avLst/>
          </a:prstGeom>
        </p:spPr>
        <p:txBody>
          <a:bodyPr wrap="none">
            <a:spAutoFit/>
          </a:bodyPr>
          <a:lstStyle/>
          <a:p>
            <a:pPr algn="ctr">
              <a:lnSpc>
                <a:spcPct val="115000"/>
              </a:lnSpc>
              <a:spcAft>
                <a:spcPts val="1200"/>
              </a:spcAft>
            </a:pPr>
            <a:r>
              <a:rPr lang="en-ZA" sz="1400" b="1" dirty="0">
                <a:latin typeface="Arial" panose="020B0604020202020204" pitchFamily="34" charset="0"/>
                <a:ea typeface="Calibri" panose="020F0502020204030204" pitchFamily="34" charset="0"/>
                <a:cs typeface="Times New Roman" panose="02020603050405020304" pitchFamily="18" charset="0"/>
              </a:rPr>
              <a:t>Figure 17 – Utility Bills (2014-2018)</a:t>
            </a:r>
            <a:endParaRPr lang="en-GB" sz="1400" b="1"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1" name="TextBox 10"/>
          <p:cNvSpPr txBox="1"/>
          <p:nvPr/>
        </p:nvSpPr>
        <p:spPr>
          <a:xfrm>
            <a:off x="1066800" y="4724400"/>
            <a:ext cx="7799388" cy="1200329"/>
          </a:xfrm>
          <a:prstGeom prst="rect">
            <a:avLst/>
          </a:prstGeom>
          <a:noFill/>
        </p:spPr>
        <p:txBody>
          <a:bodyPr wrap="square" rtlCol="0">
            <a:spAutoFit/>
          </a:bodyPr>
          <a:lstStyle/>
          <a:p>
            <a:pPr marL="285750" indent="-285750">
              <a:buFont typeface="Wingdings" panose="05000000000000000000" pitchFamily="2" charset="2"/>
              <a:buChar char="ü"/>
            </a:pPr>
            <a:r>
              <a:rPr lang="en-US" dirty="0" smtClean="0"/>
              <a:t>There has been a general increase in the total utility bills due to varying reasons.</a:t>
            </a:r>
          </a:p>
          <a:p>
            <a:pPr marL="285750" indent="-285750">
              <a:buFont typeface="Wingdings" panose="05000000000000000000" pitchFamily="2" charset="2"/>
              <a:buChar char="ü"/>
            </a:pPr>
            <a:r>
              <a:rPr lang="en-US" dirty="0" smtClean="0"/>
              <a:t>Management had an opportunity to appreciate the challenges and collectively decide on measures to reduce utility cost where possible.</a:t>
            </a:r>
            <a:endParaRPr lang="en-GB" dirty="0"/>
          </a:p>
        </p:txBody>
      </p:sp>
    </p:spTree>
    <p:extLst>
      <p:ext uri="{BB962C8B-B14F-4D97-AF65-F5344CB8AC3E}">
        <p14:creationId xmlns:p14="http://schemas.microsoft.com/office/powerpoint/2010/main" val="28862002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noFill/>
          <a:ln w="9525">
            <a:noFill/>
            <a:miter lim="800000"/>
            <a:headEnd/>
            <a:tailEnd/>
          </a:ln>
          <a:effectLst/>
        </p:spPr>
        <p:txBody>
          <a:bodyPr vert="horz" wrap="square" lIns="91440" tIns="45720" rIns="91440" bIns="45720" numCol="1" anchor="b" anchorCtr="0" compatLnSpc="1">
            <a:prstTxWarp prst="textNoShape">
              <a:avLst/>
            </a:prstTxWarp>
          </a:bodyPr>
          <a:lstStyle/>
          <a:p>
            <a:fld id="{4A25C4A7-2137-4C48-9B38-60D3066D7266}" type="slidenum">
              <a:rPr lang="en-GB">
                <a:solidFill>
                  <a:schemeClr val="bg1"/>
                </a:solidFill>
              </a:rPr>
              <a:pPr/>
              <a:t>29</a:t>
            </a:fld>
            <a:endParaRPr lang="en-GB">
              <a:solidFill>
                <a:schemeClr val="bg1"/>
              </a:solidFill>
            </a:endParaRPr>
          </a:p>
        </p:txBody>
      </p:sp>
      <p:sp>
        <p:nvSpPr>
          <p:cNvPr id="6" name="TextBox 5"/>
          <p:cNvSpPr txBox="1"/>
          <p:nvPr/>
        </p:nvSpPr>
        <p:spPr>
          <a:xfrm>
            <a:off x="76201" y="152400"/>
            <a:ext cx="9067799" cy="707886"/>
          </a:xfrm>
          <a:prstGeom prst="rect">
            <a:avLst/>
          </a:prstGeom>
          <a:noFill/>
        </p:spPr>
        <p:txBody>
          <a:bodyPr wrap="square" rtlCol="0">
            <a:spAutoFit/>
          </a:bodyPr>
          <a:lstStyle/>
          <a:p>
            <a:pPr algn="ctr"/>
            <a:r>
              <a:rPr lang="en-US" sz="4000" b="1" dirty="0" smtClean="0"/>
              <a:t>MANAGEMENT REVIEW</a:t>
            </a:r>
            <a:endParaRPr lang="en-GB" sz="4000" b="1" dirty="0"/>
          </a:p>
        </p:txBody>
      </p:sp>
      <p:sp>
        <p:nvSpPr>
          <p:cNvPr id="4" name="Rectangle 2"/>
          <p:cNvSpPr>
            <a:spLocks noChangeArrowheads="1"/>
          </p:cNvSpPr>
          <p:nvPr/>
        </p:nvSpPr>
        <p:spPr bwMode="auto">
          <a:xfrm>
            <a:off x="2667000" y="1219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9" name="Rectangle 3"/>
          <p:cNvSpPr>
            <a:spLocks noChangeArrowheads="1"/>
          </p:cNvSpPr>
          <p:nvPr/>
        </p:nvSpPr>
        <p:spPr bwMode="auto">
          <a:xfrm>
            <a:off x="2667000" y="3971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 name="Rectangle 2"/>
          <p:cNvSpPr>
            <a:spLocks noChangeArrowheads="1"/>
          </p:cNvSpPr>
          <p:nvPr/>
        </p:nvSpPr>
        <p:spPr bwMode="auto">
          <a:xfrm>
            <a:off x="2057399" y="939673"/>
            <a:ext cx="970116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11" name="Rectangle 3"/>
          <p:cNvSpPr>
            <a:spLocks noChangeArrowheads="1"/>
          </p:cNvSpPr>
          <p:nvPr/>
        </p:nvSpPr>
        <p:spPr bwMode="auto">
          <a:xfrm>
            <a:off x="2057399" y="3959098"/>
            <a:ext cx="970116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12" name="Rectangle 11"/>
          <p:cNvSpPr/>
          <p:nvPr/>
        </p:nvSpPr>
        <p:spPr>
          <a:xfrm>
            <a:off x="2819400" y="4438919"/>
            <a:ext cx="3987695" cy="276999"/>
          </a:xfrm>
          <a:prstGeom prst="rect">
            <a:avLst/>
          </a:prstGeom>
        </p:spPr>
        <p:txBody>
          <a:bodyPr wrap="none">
            <a:spAutoFit/>
          </a:bodyPr>
          <a:lstStyle/>
          <a:p>
            <a:r>
              <a:rPr lang="en-ZA" sz="1200" b="1" dirty="0">
                <a:latin typeface="Arial" panose="020B0604020202020204" pitchFamily="34" charset="0"/>
                <a:ea typeface="Calibri" panose="020F0502020204030204" pitchFamily="34" charset="0"/>
                <a:cs typeface="Times New Roman" panose="02020603050405020304" pitchFamily="18" charset="0"/>
              </a:rPr>
              <a:t>Figure 19 – Internal QMS Audit Findings (2016-2018)</a:t>
            </a:r>
            <a:endParaRPr lang="en-GB" sz="2000" b="1" dirty="0"/>
          </a:p>
        </p:txBody>
      </p:sp>
      <p:sp>
        <p:nvSpPr>
          <p:cNvPr id="13" name="Up Arrow 12"/>
          <p:cNvSpPr/>
          <p:nvPr/>
        </p:nvSpPr>
        <p:spPr bwMode="auto">
          <a:xfrm rot="10800000">
            <a:off x="1641785" y="4826396"/>
            <a:ext cx="274737" cy="879522"/>
          </a:xfrm>
          <a:prstGeom prst="upArrow">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4" name="TextBox 13"/>
          <p:cNvSpPr txBox="1"/>
          <p:nvPr/>
        </p:nvSpPr>
        <p:spPr>
          <a:xfrm>
            <a:off x="1916523" y="4723646"/>
            <a:ext cx="6069012" cy="923330"/>
          </a:xfrm>
          <a:prstGeom prst="rect">
            <a:avLst/>
          </a:prstGeom>
          <a:noFill/>
        </p:spPr>
        <p:txBody>
          <a:bodyPr wrap="square" rtlCol="0">
            <a:spAutoFit/>
          </a:bodyPr>
          <a:lstStyle/>
          <a:p>
            <a:r>
              <a:rPr lang="en-US" dirty="0" smtClean="0"/>
              <a:t>Decreasing number of QMS audit findings between 2016 and 2018. This reflects a declining number of ‘problems’ as BEC QMS matures.</a:t>
            </a:r>
            <a:endParaRPr lang="en-GB" dirty="0"/>
          </a:p>
        </p:txBody>
      </p:sp>
      <p:graphicFrame>
        <p:nvGraphicFramePr>
          <p:cNvPr id="15" name="Chart 14"/>
          <p:cNvGraphicFramePr>
            <a:graphicFrameLocks/>
          </p:cNvGraphicFramePr>
          <p:nvPr>
            <p:extLst>
              <p:ext uri="{D42A27DB-BD31-4B8C-83A1-F6EECF244321}">
                <p14:modId xmlns:p14="http://schemas.microsoft.com/office/powerpoint/2010/main" val="244223423"/>
              </p:ext>
            </p:extLst>
          </p:nvPr>
        </p:nvGraphicFramePr>
        <p:xfrm>
          <a:off x="1698906" y="860286"/>
          <a:ext cx="5822388" cy="35841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942151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up)">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313" y="714375"/>
            <a:ext cx="8643937" cy="1477963"/>
          </a:xfrm>
          <a:prstGeom prst="rect">
            <a:avLst/>
          </a:prstGeom>
        </p:spPr>
        <p:txBody>
          <a:bodyPr>
            <a:spAutoFit/>
          </a:bodyPr>
          <a:lstStyle/>
          <a:p>
            <a:pPr marL="342900" indent="-342900" fontAlgn="auto">
              <a:spcBef>
                <a:spcPts val="0"/>
              </a:spcBef>
              <a:spcAft>
                <a:spcPts val="0"/>
              </a:spcAft>
              <a:defRPr/>
            </a:pPr>
            <a:endParaRPr lang="en-ZA" dirty="0">
              <a:latin typeface="Arial" pitchFamily="34" charset="0"/>
              <a:cs typeface="Arial" pitchFamily="34" charset="0"/>
            </a:endParaRPr>
          </a:p>
          <a:p>
            <a:pPr marL="342900" indent="-342900" fontAlgn="auto">
              <a:spcBef>
                <a:spcPts val="0"/>
              </a:spcBef>
              <a:spcAft>
                <a:spcPts val="0"/>
              </a:spcAft>
              <a:defRPr/>
            </a:pPr>
            <a:endParaRPr lang="en-ZA" dirty="0">
              <a:latin typeface="+mn-lt"/>
              <a:cs typeface="+mn-cs"/>
            </a:endParaRPr>
          </a:p>
          <a:p>
            <a:pPr fontAlgn="auto">
              <a:spcBef>
                <a:spcPts val="0"/>
              </a:spcBef>
              <a:spcAft>
                <a:spcPts val="0"/>
              </a:spcAft>
              <a:buFont typeface="Arial" pitchFamily="34" charset="0"/>
              <a:buChar char="•"/>
              <a:defRPr/>
            </a:pPr>
            <a:endParaRPr lang="en-ZA" dirty="0">
              <a:latin typeface="+mn-lt"/>
              <a:cs typeface="+mn-cs"/>
            </a:endParaRPr>
          </a:p>
          <a:p>
            <a:pPr fontAlgn="auto">
              <a:spcBef>
                <a:spcPts val="0"/>
              </a:spcBef>
              <a:spcAft>
                <a:spcPts val="0"/>
              </a:spcAft>
              <a:defRPr/>
            </a:pPr>
            <a:endParaRPr lang="en-ZA" dirty="0">
              <a:latin typeface="+mn-lt"/>
              <a:cs typeface="+mn-cs"/>
            </a:endParaRPr>
          </a:p>
          <a:p>
            <a:pPr fontAlgn="auto">
              <a:spcBef>
                <a:spcPts val="0"/>
              </a:spcBef>
              <a:spcAft>
                <a:spcPts val="0"/>
              </a:spcAft>
              <a:defRPr/>
            </a:pPr>
            <a:endParaRPr lang="en-ZA" dirty="0">
              <a:latin typeface="+mn-lt"/>
              <a:cs typeface="+mn-cs"/>
            </a:endParaRPr>
          </a:p>
        </p:txBody>
      </p:sp>
      <p:sp>
        <p:nvSpPr>
          <p:cNvPr id="5123" name="TextBox 4"/>
          <p:cNvSpPr txBox="1">
            <a:spLocks noChangeArrowheads="1"/>
          </p:cNvSpPr>
          <p:nvPr/>
        </p:nvSpPr>
        <p:spPr bwMode="auto">
          <a:xfrm>
            <a:off x="304800" y="381000"/>
            <a:ext cx="8610599" cy="6386364"/>
          </a:xfrm>
          <a:prstGeom prst="rect">
            <a:avLst/>
          </a:prstGeom>
          <a:noFill/>
          <a:ln w="9525">
            <a:noFill/>
            <a:miter lim="800000"/>
            <a:headEnd/>
            <a:tailEnd/>
          </a:ln>
        </p:spPr>
        <p:txBody>
          <a:bodyPr wrap="square">
            <a:spAutoFit/>
          </a:bodyPr>
          <a:lstStyle/>
          <a:p>
            <a:endParaRPr lang="en-US" dirty="0"/>
          </a:p>
          <a:p>
            <a:pPr algn="ctr"/>
            <a:r>
              <a:rPr lang="en-GB" sz="3600" b="1" dirty="0"/>
              <a:t>Enhancing Quality of Assessment through Implementation of a Quality Management System Based on ISO 9001: BEC – Case </a:t>
            </a:r>
            <a:r>
              <a:rPr lang="en-GB" sz="3600" b="1" dirty="0" smtClean="0"/>
              <a:t>Study</a:t>
            </a:r>
          </a:p>
          <a:p>
            <a:pPr algn="ctr"/>
            <a:endParaRPr lang="en-GB" sz="3600" b="1" dirty="0"/>
          </a:p>
          <a:p>
            <a:pPr algn="ctr"/>
            <a:r>
              <a:rPr lang="en-ZA" altLang="en-US" sz="3200" dirty="0">
                <a:solidFill>
                  <a:prstClr val="black"/>
                </a:solidFill>
                <a:latin typeface="Arial" panose="020B0604020202020204" pitchFamily="34" charset="0"/>
                <a:ea typeface="+mj-ea"/>
                <a:cs typeface="Arial" panose="020B0604020202020204" pitchFamily="34" charset="0"/>
              </a:rPr>
              <a:t>SAAEA Conference, </a:t>
            </a:r>
            <a:br>
              <a:rPr lang="en-ZA" altLang="en-US" sz="3200" dirty="0">
                <a:solidFill>
                  <a:prstClr val="black"/>
                </a:solidFill>
                <a:latin typeface="Arial" panose="020B0604020202020204" pitchFamily="34" charset="0"/>
                <a:ea typeface="+mj-ea"/>
                <a:cs typeface="Arial" panose="020B0604020202020204" pitchFamily="34" charset="0"/>
              </a:rPr>
            </a:br>
            <a:r>
              <a:rPr lang="en-ZA" altLang="en-US" sz="3200" dirty="0">
                <a:solidFill>
                  <a:prstClr val="black"/>
                </a:solidFill>
                <a:latin typeface="Arial" panose="020B0604020202020204" pitchFamily="34" charset="0"/>
                <a:ea typeface="+mj-ea"/>
                <a:cs typeface="Arial" panose="020B0604020202020204" pitchFamily="34" charset="0"/>
              </a:rPr>
              <a:t>Botswana</a:t>
            </a:r>
            <a:r>
              <a:rPr lang="en-ZA" altLang="en-US" sz="3200" dirty="0" smtClean="0">
                <a:solidFill>
                  <a:prstClr val="black"/>
                </a:solidFill>
                <a:latin typeface="Arial" panose="020B0604020202020204" pitchFamily="34" charset="0"/>
                <a:ea typeface="+mj-ea"/>
                <a:cs typeface="Arial" panose="020B0604020202020204" pitchFamily="34" charset="0"/>
              </a:rPr>
              <a:t>, </a:t>
            </a:r>
            <a:r>
              <a:rPr lang="en-ZA" altLang="en-US" sz="3200" dirty="0">
                <a:solidFill>
                  <a:prstClr val="black"/>
                </a:solidFill>
                <a:latin typeface="Arial" panose="020B0604020202020204" pitchFamily="34" charset="0"/>
                <a:ea typeface="+mj-ea"/>
                <a:cs typeface="Arial" panose="020B0604020202020204" pitchFamily="34" charset="0"/>
              </a:rPr>
              <a:t>May 2019 </a:t>
            </a:r>
            <a:endParaRPr lang="en-ZA" altLang="en-US" sz="3200" dirty="0" smtClean="0">
              <a:solidFill>
                <a:prstClr val="black"/>
              </a:solidFill>
              <a:latin typeface="Arial" panose="020B0604020202020204" pitchFamily="34" charset="0"/>
              <a:ea typeface="+mj-ea"/>
              <a:cs typeface="Arial" panose="020B0604020202020204" pitchFamily="34" charset="0"/>
            </a:endParaRPr>
          </a:p>
          <a:p>
            <a:pPr algn="ctr"/>
            <a:endParaRPr lang="en-US" sz="3200" b="1" i="1" dirty="0" smtClean="0">
              <a:solidFill>
                <a:srgbClr val="C00000"/>
              </a:solidFill>
              <a:latin typeface="Iskoola Pota" pitchFamily="34" charset="0"/>
            </a:endParaRPr>
          </a:p>
          <a:p>
            <a:pPr algn="ctr"/>
            <a:r>
              <a:rPr lang="en-US" sz="3200" b="1" dirty="0" smtClean="0">
                <a:solidFill>
                  <a:srgbClr val="7030A0"/>
                </a:solidFill>
                <a:latin typeface="Iskoola Pota" pitchFamily="34" charset="0"/>
              </a:rPr>
              <a:t>Mothusi Nicholas NTAU</a:t>
            </a:r>
          </a:p>
          <a:p>
            <a:pPr algn="ctr"/>
            <a:endParaRPr lang="en-US" sz="1100" i="1" dirty="0" smtClean="0">
              <a:solidFill>
                <a:srgbClr val="C00000"/>
              </a:solidFill>
            </a:endParaRPr>
          </a:p>
          <a:p>
            <a:endParaRPr lang="en-US" dirty="0" smtClean="0"/>
          </a:p>
          <a:p>
            <a:endParaRPr lang="en-US" dirty="0"/>
          </a:p>
          <a:p>
            <a:endParaRPr lang="en-US" dirty="0"/>
          </a:p>
          <a:p>
            <a:endParaRPr lang="en-US" dirty="0"/>
          </a:p>
        </p:txBody>
      </p:sp>
      <p:sp>
        <p:nvSpPr>
          <p:cNvPr id="2" name="Slide Number Placeholder 1"/>
          <p:cNvSpPr>
            <a:spLocks noGrp="1"/>
          </p:cNvSpPr>
          <p:nvPr>
            <p:ph type="sldNum" sz="quarter" idx="12"/>
          </p:nvPr>
        </p:nvSpPr>
        <p:spPr/>
        <p:txBody>
          <a:bodyPr/>
          <a:lstStyle/>
          <a:p>
            <a:pPr>
              <a:defRPr/>
            </a:pPr>
            <a:fld id="{4A25C4A7-2137-4C48-9B38-60D3066D7266}" type="slidenum">
              <a:rPr lang="en-GB" smtClean="0">
                <a:solidFill>
                  <a:schemeClr val="bg1"/>
                </a:solidFill>
              </a:rPr>
              <a:pPr>
                <a:defRPr/>
              </a:pPr>
              <a:t>3</a:t>
            </a:fld>
            <a:endParaRPr lang="en-GB"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noFill/>
          <a:ln w="9525">
            <a:noFill/>
            <a:miter lim="800000"/>
            <a:headEnd/>
            <a:tailEnd/>
          </a:ln>
          <a:effectLst/>
        </p:spPr>
        <p:txBody>
          <a:bodyPr vert="horz" wrap="square" lIns="91440" tIns="45720" rIns="91440" bIns="45720" numCol="1" anchor="b" anchorCtr="0" compatLnSpc="1">
            <a:prstTxWarp prst="textNoShape">
              <a:avLst/>
            </a:prstTxWarp>
          </a:bodyPr>
          <a:lstStyle/>
          <a:p>
            <a:fld id="{4A25C4A7-2137-4C48-9B38-60D3066D7266}" type="slidenum">
              <a:rPr lang="en-GB">
                <a:solidFill>
                  <a:schemeClr val="bg1"/>
                </a:solidFill>
              </a:rPr>
              <a:pPr/>
              <a:t>30</a:t>
            </a:fld>
            <a:endParaRPr lang="en-GB">
              <a:solidFill>
                <a:schemeClr val="bg1"/>
              </a:solidFill>
            </a:endParaRPr>
          </a:p>
        </p:txBody>
      </p:sp>
      <p:sp>
        <p:nvSpPr>
          <p:cNvPr id="5" name="TextBox 4"/>
          <p:cNvSpPr txBox="1"/>
          <p:nvPr/>
        </p:nvSpPr>
        <p:spPr>
          <a:xfrm>
            <a:off x="762000" y="862549"/>
            <a:ext cx="8278812" cy="5293757"/>
          </a:xfrm>
          <a:prstGeom prst="rect">
            <a:avLst/>
          </a:prstGeom>
          <a:noFill/>
        </p:spPr>
        <p:txBody>
          <a:bodyPr wrap="square" rtlCol="0">
            <a:spAutoFit/>
          </a:bodyPr>
          <a:lstStyle/>
          <a:p>
            <a:pPr marL="514350" indent="-514350">
              <a:buFont typeface="+mj-lt"/>
              <a:buAutoNum type="arabicPeriod"/>
            </a:pPr>
            <a:r>
              <a:rPr lang="en-US" sz="2600" dirty="0" smtClean="0"/>
              <a:t>Average Employee Performance steadily improved </a:t>
            </a:r>
            <a:r>
              <a:rPr lang="en-US" sz="2600" dirty="0"/>
              <a:t>from </a:t>
            </a:r>
            <a:r>
              <a:rPr lang="en-US" sz="2600" dirty="0" smtClean="0"/>
              <a:t>annual </a:t>
            </a:r>
            <a:r>
              <a:rPr lang="en-US" sz="2600" dirty="0"/>
              <a:t>average score of 103.2 to </a:t>
            </a:r>
            <a:r>
              <a:rPr lang="en-US" sz="2600" dirty="0" smtClean="0"/>
              <a:t>104.7 between 2014 and 2018.</a:t>
            </a:r>
          </a:p>
          <a:p>
            <a:pPr marL="514350" indent="-514350">
              <a:buFont typeface="+mj-lt"/>
              <a:buAutoNum type="arabicPeriod"/>
            </a:pPr>
            <a:r>
              <a:rPr lang="en-US" sz="2600" dirty="0"/>
              <a:t>Increasing number of results enquiries </a:t>
            </a:r>
            <a:r>
              <a:rPr lang="en-US" sz="2600" dirty="0" smtClean="0"/>
              <a:t>as </a:t>
            </a:r>
            <a:r>
              <a:rPr lang="en-US" sz="2600" dirty="0"/>
              <a:t>a result of increased customer awareness about their rights and BEC </a:t>
            </a:r>
            <a:r>
              <a:rPr lang="en-US" sz="2600" dirty="0" smtClean="0"/>
              <a:t>processes.</a:t>
            </a:r>
          </a:p>
          <a:p>
            <a:pPr marL="514350" indent="-514350">
              <a:buFont typeface="+mj-lt"/>
              <a:buAutoNum type="arabicPeriod"/>
            </a:pPr>
            <a:r>
              <a:rPr lang="en-US" sz="2600" dirty="0" smtClean="0"/>
              <a:t>QMS Management Review enables cross-functional engagements and collective management decision-making (reduction of </a:t>
            </a:r>
            <a:r>
              <a:rPr lang="en-US" sz="2600" i="1" dirty="0" smtClean="0"/>
              <a:t>silo</a:t>
            </a:r>
            <a:r>
              <a:rPr lang="en-US" sz="2600" dirty="0" smtClean="0"/>
              <a:t>-effect).</a:t>
            </a:r>
          </a:p>
          <a:p>
            <a:pPr marL="514350" indent="-514350">
              <a:buFont typeface="+mj-lt"/>
              <a:buAutoNum type="arabicPeriod"/>
            </a:pPr>
            <a:r>
              <a:rPr lang="en-US" sz="2600" dirty="0" smtClean="0"/>
              <a:t>QMS enables staff to know </a:t>
            </a:r>
            <a:r>
              <a:rPr lang="en-US" sz="2600" dirty="0" smtClean="0"/>
              <a:t>how </a:t>
            </a:r>
            <a:r>
              <a:rPr lang="en-US" sz="2600" dirty="0" smtClean="0"/>
              <a:t>their </a:t>
            </a:r>
            <a:r>
              <a:rPr lang="en-US" sz="2600" dirty="0" smtClean="0"/>
              <a:t>processes affect the performance of other functions (process approach).</a:t>
            </a:r>
            <a:endParaRPr lang="en-US" sz="2600" dirty="0"/>
          </a:p>
        </p:txBody>
      </p:sp>
      <p:sp>
        <p:nvSpPr>
          <p:cNvPr id="6" name="TextBox 5"/>
          <p:cNvSpPr txBox="1"/>
          <p:nvPr/>
        </p:nvSpPr>
        <p:spPr>
          <a:xfrm>
            <a:off x="76201" y="152400"/>
            <a:ext cx="9067799" cy="707886"/>
          </a:xfrm>
          <a:prstGeom prst="rect">
            <a:avLst/>
          </a:prstGeom>
          <a:noFill/>
        </p:spPr>
        <p:txBody>
          <a:bodyPr wrap="square" rtlCol="0">
            <a:spAutoFit/>
          </a:bodyPr>
          <a:lstStyle/>
          <a:p>
            <a:pPr algn="ctr"/>
            <a:r>
              <a:rPr lang="en-US" sz="4000" b="1" dirty="0" smtClean="0"/>
              <a:t>CONCLUSIONS</a:t>
            </a:r>
            <a:endParaRPr lang="en-GB" sz="4000" b="1" dirty="0"/>
          </a:p>
        </p:txBody>
      </p:sp>
    </p:spTree>
    <p:extLst>
      <p:ext uri="{BB962C8B-B14F-4D97-AF65-F5344CB8AC3E}">
        <p14:creationId xmlns:p14="http://schemas.microsoft.com/office/powerpoint/2010/main" val="25373444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noFill/>
          <a:ln w="9525">
            <a:noFill/>
            <a:miter lim="800000"/>
            <a:headEnd/>
            <a:tailEnd/>
          </a:ln>
          <a:effectLst/>
        </p:spPr>
        <p:txBody>
          <a:bodyPr vert="horz" wrap="square" lIns="91440" tIns="45720" rIns="91440" bIns="45720" numCol="1" anchor="b" anchorCtr="0" compatLnSpc="1">
            <a:prstTxWarp prst="textNoShape">
              <a:avLst/>
            </a:prstTxWarp>
          </a:bodyPr>
          <a:lstStyle/>
          <a:p>
            <a:fld id="{4A25C4A7-2137-4C48-9B38-60D3066D7266}" type="slidenum">
              <a:rPr lang="en-GB">
                <a:solidFill>
                  <a:schemeClr val="bg1"/>
                </a:solidFill>
              </a:rPr>
              <a:pPr/>
              <a:t>31</a:t>
            </a:fld>
            <a:endParaRPr lang="en-GB">
              <a:solidFill>
                <a:schemeClr val="bg1"/>
              </a:solidFill>
            </a:endParaRPr>
          </a:p>
        </p:txBody>
      </p:sp>
      <p:sp>
        <p:nvSpPr>
          <p:cNvPr id="5" name="TextBox 4"/>
          <p:cNvSpPr txBox="1"/>
          <p:nvPr/>
        </p:nvSpPr>
        <p:spPr>
          <a:xfrm>
            <a:off x="457200" y="304800"/>
            <a:ext cx="8278812" cy="4231928"/>
          </a:xfrm>
          <a:prstGeom prst="rect">
            <a:avLst/>
          </a:prstGeom>
          <a:noFill/>
        </p:spPr>
        <p:txBody>
          <a:bodyPr wrap="square" rtlCol="0">
            <a:spAutoFit/>
          </a:bodyPr>
          <a:lstStyle/>
          <a:p>
            <a:pPr lvl="0" algn="ctr">
              <a:spcAft>
                <a:spcPts val="1800"/>
              </a:spcAft>
            </a:pPr>
            <a:r>
              <a:rPr lang="en-US" sz="4000" b="1" dirty="0">
                <a:solidFill>
                  <a:srgbClr val="000099"/>
                </a:solidFill>
              </a:rPr>
              <a:t>RECOMMENDATIONS</a:t>
            </a:r>
            <a:endParaRPr lang="en-GB" sz="4000" b="1" dirty="0">
              <a:solidFill>
                <a:srgbClr val="000099"/>
              </a:solidFill>
            </a:endParaRPr>
          </a:p>
          <a:p>
            <a:pPr marL="514350" indent="-514350">
              <a:buFont typeface="+mj-lt"/>
              <a:buAutoNum type="arabicPeriod"/>
            </a:pPr>
            <a:r>
              <a:rPr lang="en-US" sz="2800" dirty="0" smtClean="0"/>
              <a:t>Assessment bodies should consider implementing ISO 9001 international standard as a basis for its quality management system in order to enhance the quality of their services.</a:t>
            </a:r>
          </a:p>
          <a:p>
            <a:pPr marL="514350" indent="-514350">
              <a:buFont typeface="+mj-lt"/>
              <a:buAutoNum type="arabicPeriod"/>
            </a:pPr>
            <a:r>
              <a:rPr lang="en-US" sz="2800" dirty="0" smtClean="0"/>
              <a:t>Assessment, education and training sectors should be more customer-centric to keep up with changing customer needs.</a:t>
            </a:r>
          </a:p>
          <a:p>
            <a:pPr marL="514350" indent="-514350">
              <a:buFont typeface="+mj-lt"/>
              <a:buAutoNum type="arabicPeriod"/>
            </a:pPr>
            <a:endParaRPr lang="en-US" dirty="0"/>
          </a:p>
        </p:txBody>
      </p:sp>
    </p:spTree>
    <p:extLst>
      <p:ext uri="{BB962C8B-B14F-4D97-AF65-F5344CB8AC3E}">
        <p14:creationId xmlns:p14="http://schemas.microsoft.com/office/powerpoint/2010/main" val="302432544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down)">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noFill/>
          <a:ln w="9525">
            <a:noFill/>
            <a:miter lim="800000"/>
            <a:headEnd/>
            <a:tailEnd/>
          </a:ln>
          <a:effectLst/>
        </p:spPr>
        <p:txBody>
          <a:bodyPr vert="horz" wrap="square" lIns="91440" tIns="45720" rIns="91440" bIns="45720" numCol="1" anchor="b" anchorCtr="0" compatLnSpc="1">
            <a:prstTxWarp prst="textNoShape">
              <a:avLst/>
            </a:prstTxWarp>
          </a:bodyPr>
          <a:lstStyle/>
          <a:p>
            <a:fld id="{4A25C4A7-2137-4C48-9B38-60D3066D7266}" type="slidenum">
              <a:rPr lang="en-GB">
                <a:solidFill>
                  <a:schemeClr val="bg1"/>
                </a:solidFill>
              </a:rPr>
              <a:pPr/>
              <a:t>32</a:t>
            </a:fld>
            <a:endParaRPr lang="en-GB">
              <a:solidFill>
                <a:schemeClr val="bg1"/>
              </a:solidFill>
            </a:endParaRPr>
          </a:p>
        </p:txBody>
      </p:sp>
      <p:sp>
        <p:nvSpPr>
          <p:cNvPr id="4" name="TextBox 3"/>
          <p:cNvSpPr txBox="1"/>
          <p:nvPr/>
        </p:nvSpPr>
        <p:spPr>
          <a:xfrm>
            <a:off x="1579227" y="2743200"/>
            <a:ext cx="5940106" cy="923330"/>
          </a:xfrm>
          <a:prstGeom prst="rect">
            <a:avLst/>
          </a:prstGeom>
          <a:noFill/>
        </p:spPr>
        <p:txBody>
          <a:bodyPr wrap="square" rtlCol="0">
            <a:spAutoFit/>
          </a:bodyPr>
          <a:lstStyle/>
          <a:p>
            <a:pPr algn="ctr"/>
            <a:r>
              <a:rPr lang="en-US" sz="5400" b="1" dirty="0" smtClean="0">
                <a:latin typeface="+mj-lt"/>
              </a:rPr>
              <a:t>THANK YOU!!!</a:t>
            </a:r>
            <a:endParaRPr lang="en-US" sz="5400" b="1" dirty="0">
              <a:latin typeface="+mj-lt"/>
            </a:endParaRPr>
          </a:p>
        </p:txBody>
      </p:sp>
    </p:spTree>
    <p:extLst>
      <p:ext uri="{BB962C8B-B14F-4D97-AF65-F5344CB8AC3E}">
        <p14:creationId xmlns:p14="http://schemas.microsoft.com/office/powerpoint/2010/main" val="80358790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p:cNvSpPr txBox="1">
            <a:spLocks noChangeArrowheads="1"/>
          </p:cNvSpPr>
          <p:nvPr/>
        </p:nvSpPr>
        <p:spPr bwMode="auto">
          <a:xfrm>
            <a:off x="1066801" y="391209"/>
            <a:ext cx="7235952" cy="769441"/>
          </a:xfrm>
          <a:prstGeom prst="rect">
            <a:avLst/>
          </a:prstGeom>
          <a:noFill/>
          <a:ln w="9525">
            <a:noFill/>
            <a:miter lim="800000"/>
            <a:headEnd/>
            <a:tailEnd/>
          </a:ln>
        </p:spPr>
        <p:txBody>
          <a:bodyPr wrap="square">
            <a:spAutoFit/>
          </a:bodyPr>
          <a:lstStyle/>
          <a:p>
            <a:pPr algn="ctr"/>
            <a:r>
              <a:rPr lang="en-US" sz="4400" b="1" dirty="0" smtClean="0">
                <a:latin typeface="+mn-lt"/>
              </a:rPr>
              <a:t>Presentation Outline</a:t>
            </a:r>
            <a:endParaRPr lang="en-US" sz="4400" b="1" dirty="0" smtClean="0">
              <a:solidFill>
                <a:srgbClr val="7030A0"/>
              </a:solidFill>
              <a:latin typeface="+mn-lt"/>
            </a:endParaRPr>
          </a:p>
        </p:txBody>
      </p:sp>
      <p:sp>
        <p:nvSpPr>
          <p:cNvPr id="2" name="Slide Number Placeholder 1"/>
          <p:cNvSpPr>
            <a:spLocks noGrp="1"/>
          </p:cNvSpPr>
          <p:nvPr>
            <p:ph type="sldNum" sz="quarter" idx="12"/>
          </p:nvPr>
        </p:nvSpPr>
        <p:spPr/>
        <p:txBody>
          <a:bodyPr/>
          <a:lstStyle/>
          <a:p>
            <a:pPr>
              <a:defRPr/>
            </a:pPr>
            <a:fld id="{4A25C4A7-2137-4C48-9B38-60D3066D7266}" type="slidenum">
              <a:rPr lang="en-GB" smtClean="0">
                <a:solidFill>
                  <a:schemeClr val="bg1"/>
                </a:solidFill>
              </a:rPr>
              <a:pPr>
                <a:defRPr/>
              </a:pPr>
              <a:t>4</a:t>
            </a:fld>
            <a:endParaRPr lang="en-GB" dirty="0">
              <a:solidFill>
                <a:schemeClr val="bg1"/>
              </a:solidFill>
            </a:endParaRPr>
          </a:p>
        </p:txBody>
      </p:sp>
      <p:sp>
        <p:nvSpPr>
          <p:cNvPr id="3" name="TextBox 2"/>
          <p:cNvSpPr txBox="1"/>
          <p:nvPr/>
        </p:nvSpPr>
        <p:spPr>
          <a:xfrm>
            <a:off x="1143000" y="1160650"/>
            <a:ext cx="7238999" cy="5155257"/>
          </a:xfrm>
          <a:prstGeom prst="rect">
            <a:avLst/>
          </a:prstGeom>
          <a:noFill/>
        </p:spPr>
        <p:txBody>
          <a:bodyPr wrap="square" rtlCol="0">
            <a:spAutoFit/>
          </a:bodyPr>
          <a:lstStyle/>
          <a:p>
            <a:pPr marL="457200" indent="-457200">
              <a:spcAft>
                <a:spcPts val="600"/>
              </a:spcAft>
              <a:buFont typeface="Wingdings" panose="05000000000000000000" pitchFamily="2" charset="2"/>
              <a:buChar char="Ø"/>
            </a:pPr>
            <a:r>
              <a:rPr lang="en-US" sz="3200" dirty="0" smtClean="0"/>
              <a:t>Introduction</a:t>
            </a:r>
          </a:p>
          <a:p>
            <a:pPr marL="914400" lvl="1" indent="-457200">
              <a:spcAft>
                <a:spcPts val="600"/>
              </a:spcAft>
              <a:buFont typeface="Arial" panose="020B0604020202020204" pitchFamily="34" charset="0"/>
              <a:buChar char="•"/>
            </a:pPr>
            <a:r>
              <a:rPr lang="en-US" sz="2000" dirty="0" smtClean="0"/>
              <a:t>BEC Mandate</a:t>
            </a:r>
          </a:p>
          <a:p>
            <a:pPr marL="914400" lvl="1" indent="-457200">
              <a:spcAft>
                <a:spcPts val="600"/>
              </a:spcAft>
              <a:buFont typeface="Arial" panose="020B0604020202020204" pitchFamily="34" charset="0"/>
              <a:buChar char="•"/>
            </a:pPr>
            <a:r>
              <a:rPr lang="en-US" sz="2000" dirty="0" smtClean="0"/>
              <a:t>Mission &amp; Vision</a:t>
            </a:r>
          </a:p>
          <a:p>
            <a:pPr marL="914400" lvl="1" indent="-457200">
              <a:spcAft>
                <a:spcPts val="600"/>
              </a:spcAft>
              <a:buFont typeface="Arial" panose="020B0604020202020204" pitchFamily="34" charset="0"/>
              <a:buChar char="•"/>
            </a:pPr>
            <a:r>
              <a:rPr lang="en-US" sz="2000" dirty="0" smtClean="0"/>
              <a:t>Strategic Objectives</a:t>
            </a:r>
          </a:p>
          <a:p>
            <a:pPr marL="457200" indent="-457200">
              <a:spcAft>
                <a:spcPts val="600"/>
              </a:spcAft>
              <a:buFont typeface="Wingdings" panose="05000000000000000000" pitchFamily="2" charset="2"/>
              <a:buChar char="Ø"/>
            </a:pPr>
            <a:r>
              <a:rPr lang="en-US" sz="3200" dirty="0" smtClean="0"/>
              <a:t>Paper Objectives</a:t>
            </a:r>
          </a:p>
          <a:p>
            <a:pPr marL="457200" indent="-457200">
              <a:spcAft>
                <a:spcPts val="600"/>
              </a:spcAft>
              <a:buFont typeface="Wingdings" panose="05000000000000000000" pitchFamily="2" charset="2"/>
              <a:buChar char="Ø"/>
            </a:pPr>
            <a:r>
              <a:rPr lang="en-US" sz="3200" dirty="0" smtClean="0"/>
              <a:t>Content Analysis</a:t>
            </a:r>
          </a:p>
          <a:p>
            <a:pPr marL="457200" indent="-457200">
              <a:spcAft>
                <a:spcPts val="600"/>
              </a:spcAft>
              <a:buFont typeface="Wingdings" panose="05000000000000000000" pitchFamily="2" charset="2"/>
              <a:buChar char="Ø"/>
            </a:pPr>
            <a:r>
              <a:rPr lang="en-US" sz="3200" dirty="0" smtClean="0"/>
              <a:t>Literature Review</a:t>
            </a:r>
          </a:p>
          <a:p>
            <a:pPr marL="457200" indent="-457200">
              <a:spcAft>
                <a:spcPts val="600"/>
              </a:spcAft>
              <a:buFont typeface="Wingdings" panose="05000000000000000000" pitchFamily="2" charset="2"/>
              <a:buChar char="Ø"/>
            </a:pPr>
            <a:r>
              <a:rPr lang="en-US" sz="3200" dirty="0" smtClean="0"/>
              <a:t>How QMS Enhanced BEC Business</a:t>
            </a:r>
          </a:p>
          <a:p>
            <a:pPr marL="457200" indent="-457200">
              <a:spcAft>
                <a:spcPts val="600"/>
              </a:spcAft>
              <a:buFont typeface="Wingdings" panose="05000000000000000000" pitchFamily="2" charset="2"/>
              <a:buChar char="Ø"/>
            </a:pPr>
            <a:r>
              <a:rPr lang="en-US" sz="3200" dirty="0" smtClean="0"/>
              <a:t>Conclusions</a:t>
            </a:r>
          </a:p>
          <a:p>
            <a:pPr marL="457200" indent="-457200">
              <a:spcAft>
                <a:spcPts val="600"/>
              </a:spcAft>
              <a:buFont typeface="Wingdings" panose="05000000000000000000" pitchFamily="2" charset="2"/>
              <a:buChar char="Ø"/>
            </a:pPr>
            <a:r>
              <a:rPr lang="en-US" sz="3200" dirty="0" smtClean="0"/>
              <a:t>Recommendations</a:t>
            </a:r>
            <a:endParaRPr lang="en-GB" sz="3200" dirty="0"/>
          </a:p>
        </p:txBody>
      </p:sp>
    </p:spTree>
    <p:extLst>
      <p:ext uri="{BB962C8B-B14F-4D97-AF65-F5344CB8AC3E}">
        <p14:creationId xmlns:p14="http://schemas.microsoft.com/office/powerpoint/2010/main" val="378537144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313" y="714375"/>
            <a:ext cx="8643937" cy="1477963"/>
          </a:xfrm>
          <a:prstGeom prst="rect">
            <a:avLst/>
          </a:prstGeom>
        </p:spPr>
        <p:txBody>
          <a:bodyPr>
            <a:spAutoFit/>
          </a:bodyPr>
          <a:lstStyle/>
          <a:p>
            <a:pPr marL="342900" indent="-342900" fontAlgn="auto">
              <a:spcBef>
                <a:spcPts val="0"/>
              </a:spcBef>
              <a:spcAft>
                <a:spcPts val="0"/>
              </a:spcAft>
              <a:defRPr/>
            </a:pPr>
            <a:endParaRPr lang="en-ZA" dirty="0">
              <a:latin typeface="Arial" pitchFamily="34" charset="0"/>
              <a:cs typeface="Arial" pitchFamily="34" charset="0"/>
            </a:endParaRPr>
          </a:p>
          <a:p>
            <a:pPr marL="342900" indent="-342900" fontAlgn="auto">
              <a:spcBef>
                <a:spcPts val="0"/>
              </a:spcBef>
              <a:spcAft>
                <a:spcPts val="0"/>
              </a:spcAft>
              <a:defRPr/>
            </a:pPr>
            <a:endParaRPr lang="en-ZA" dirty="0">
              <a:latin typeface="+mn-lt"/>
              <a:cs typeface="+mn-cs"/>
            </a:endParaRPr>
          </a:p>
          <a:p>
            <a:pPr fontAlgn="auto">
              <a:spcBef>
                <a:spcPts val="0"/>
              </a:spcBef>
              <a:spcAft>
                <a:spcPts val="0"/>
              </a:spcAft>
              <a:buFont typeface="Arial" pitchFamily="34" charset="0"/>
              <a:buChar char="•"/>
              <a:defRPr/>
            </a:pPr>
            <a:endParaRPr lang="en-ZA" dirty="0">
              <a:latin typeface="+mn-lt"/>
              <a:cs typeface="+mn-cs"/>
            </a:endParaRPr>
          </a:p>
          <a:p>
            <a:pPr fontAlgn="auto">
              <a:spcBef>
                <a:spcPts val="0"/>
              </a:spcBef>
              <a:spcAft>
                <a:spcPts val="0"/>
              </a:spcAft>
              <a:defRPr/>
            </a:pPr>
            <a:endParaRPr lang="en-ZA" dirty="0">
              <a:latin typeface="+mn-lt"/>
              <a:cs typeface="+mn-cs"/>
            </a:endParaRPr>
          </a:p>
          <a:p>
            <a:pPr fontAlgn="auto">
              <a:spcBef>
                <a:spcPts val="0"/>
              </a:spcBef>
              <a:spcAft>
                <a:spcPts val="0"/>
              </a:spcAft>
              <a:defRPr/>
            </a:pPr>
            <a:endParaRPr lang="en-ZA" dirty="0">
              <a:latin typeface="+mn-lt"/>
              <a:cs typeface="+mn-cs"/>
            </a:endParaRPr>
          </a:p>
        </p:txBody>
      </p:sp>
      <p:sp>
        <p:nvSpPr>
          <p:cNvPr id="5123" name="TextBox 4"/>
          <p:cNvSpPr txBox="1">
            <a:spLocks noChangeArrowheads="1"/>
          </p:cNvSpPr>
          <p:nvPr/>
        </p:nvSpPr>
        <p:spPr bwMode="auto">
          <a:xfrm>
            <a:off x="1066801" y="391209"/>
            <a:ext cx="7235952" cy="769441"/>
          </a:xfrm>
          <a:prstGeom prst="rect">
            <a:avLst/>
          </a:prstGeom>
          <a:noFill/>
          <a:ln w="9525">
            <a:noFill/>
            <a:miter lim="800000"/>
            <a:headEnd/>
            <a:tailEnd/>
          </a:ln>
        </p:spPr>
        <p:txBody>
          <a:bodyPr wrap="square">
            <a:spAutoFit/>
          </a:bodyPr>
          <a:lstStyle/>
          <a:p>
            <a:pPr algn="ctr"/>
            <a:r>
              <a:rPr lang="en-US" sz="4400" b="1" dirty="0" smtClean="0">
                <a:latin typeface="+mn-lt"/>
              </a:rPr>
              <a:t>Introduction</a:t>
            </a:r>
            <a:endParaRPr lang="en-US" sz="4400" b="1" dirty="0" smtClean="0">
              <a:solidFill>
                <a:srgbClr val="7030A0"/>
              </a:solidFill>
              <a:latin typeface="+mn-lt"/>
            </a:endParaRPr>
          </a:p>
        </p:txBody>
      </p:sp>
      <p:sp>
        <p:nvSpPr>
          <p:cNvPr id="2" name="Slide Number Placeholder 1"/>
          <p:cNvSpPr>
            <a:spLocks noGrp="1"/>
          </p:cNvSpPr>
          <p:nvPr>
            <p:ph type="sldNum" sz="quarter" idx="12"/>
          </p:nvPr>
        </p:nvSpPr>
        <p:spPr/>
        <p:txBody>
          <a:bodyPr/>
          <a:lstStyle/>
          <a:p>
            <a:pPr>
              <a:defRPr/>
            </a:pPr>
            <a:fld id="{4A25C4A7-2137-4C48-9B38-60D3066D7266}" type="slidenum">
              <a:rPr lang="en-GB" smtClean="0">
                <a:solidFill>
                  <a:schemeClr val="bg1"/>
                </a:solidFill>
              </a:rPr>
              <a:pPr>
                <a:defRPr/>
              </a:pPr>
              <a:t>5</a:t>
            </a:fld>
            <a:endParaRPr lang="en-GB" dirty="0">
              <a:solidFill>
                <a:schemeClr val="bg1"/>
              </a:solidFill>
            </a:endParaRPr>
          </a:p>
        </p:txBody>
      </p:sp>
      <p:sp>
        <p:nvSpPr>
          <p:cNvPr id="3" name="TextBox 2"/>
          <p:cNvSpPr txBox="1"/>
          <p:nvPr/>
        </p:nvSpPr>
        <p:spPr>
          <a:xfrm>
            <a:off x="914400" y="1295400"/>
            <a:ext cx="7943850" cy="4601260"/>
          </a:xfrm>
          <a:prstGeom prst="rect">
            <a:avLst/>
          </a:prstGeom>
          <a:noFill/>
        </p:spPr>
        <p:txBody>
          <a:bodyPr wrap="square" rtlCol="0">
            <a:spAutoFit/>
          </a:bodyPr>
          <a:lstStyle/>
          <a:p>
            <a:pPr algn="just">
              <a:spcAft>
                <a:spcPts val="600"/>
              </a:spcAft>
            </a:pPr>
            <a:r>
              <a:rPr lang="en-US" sz="3200" dirty="0"/>
              <a:t>The </a:t>
            </a:r>
            <a:r>
              <a:rPr lang="en-US" sz="3200" dirty="0" smtClean="0"/>
              <a:t>BEC </a:t>
            </a:r>
            <a:r>
              <a:rPr lang="en-US" sz="3200" dirty="0"/>
              <a:t>was established through the BEC Act No. 11 of 2002 as a Corporate Body governed by a Board (also referred to as “Council”) appointed by the Minister of Basic Education. </a:t>
            </a:r>
            <a:endParaRPr lang="en-US" sz="3200" dirty="0" smtClean="0"/>
          </a:p>
          <a:p>
            <a:pPr algn="just">
              <a:spcAft>
                <a:spcPts val="600"/>
              </a:spcAft>
            </a:pPr>
            <a:r>
              <a:rPr lang="en-US" sz="3200" b="1" dirty="0" smtClean="0"/>
              <a:t>Mandate:</a:t>
            </a:r>
            <a:r>
              <a:rPr lang="en-US" sz="3200" dirty="0" smtClean="0"/>
              <a:t> To </a:t>
            </a:r>
            <a:r>
              <a:rPr lang="en-US" sz="3200" dirty="0"/>
              <a:t>conduct national school examinations and any other examinations and issue certificates in respect of these examinations. </a:t>
            </a:r>
          </a:p>
        </p:txBody>
      </p:sp>
    </p:spTree>
    <p:extLst>
      <p:ext uri="{BB962C8B-B14F-4D97-AF65-F5344CB8AC3E}">
        <p14:creationId xmlns:p14="http://schemas.microsoft.com/office/powerpoint/2010/main" val="15957158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313" y="714375"/>
            <a:ext cx="8643937" cy="1477963"/>
          </a:xfrm>
          <a:prstGeom prst="rect">
            <a:avLst/>
          </a:prstGeom>
        </p:spPr>
        <p:txBody>
          <a:bodyPr>
            <a:spAutoFit/>
          </a:bodyPr>
          <a:lstStyle/>
          <a:p>
            <a:pPr marL="342900" indent="-342900" fontAlgn="auto">
              <a:spcBef>
                <a:spcPts val="0"/>
              </a:spcBef>
              <a:spcAft>
                <a:spcPts val="0"/>
              </a:spcAft>
              <a:defRPr/>
            </a:pPr>
            <a:endParaRPr lang="en-ZA" dirty="0">
              <a:latin typeface="Arial" pitchFamily="34" charset="0"/>
              <a:cs typeface="Arial" pitchFamily="34" charset="0"/>
            </a:endParaRPr>
          </a:p>
          <a:p>
            <a:pPr marL="342900" indent="-342900" fontAlgn="auto">
              <a:spcBef>
                <a:spcPts val="0"/>
              </a:spcBef>
              <a:spcAft>
                <a:spcPts val="0"/>
              </a:spcAft>
              <a:defRPr/>
            </a:pPr>
            <a:endParaRPr lang="en-ZA" dirty="0">
              <a:latin typeface="+mn-lt"/>
              <a:cs typeface="+mn-cs"/>
            </a:endParaRPr>
          </a:p>
          <a:p>
            <a:pPr fontAlgn="auto">
              <a:spcBef>
                <a:spcPts val="0"/>
              </a:spcBef>
              <a:spcAft>
                <a:spcPts val="0"/>
              </a:spcAft>
              <a:buFont typeface="Arial" pitchFamily="34" charset="0"/>
              <a:buChar char="•"/>
              <a:defRPr/>
            </a:pPr>
            <a:endParaRPr lang="en-ZA" dirty="0">
              <a:latin typeface="+mn-lt"/>
              <a:cs typeface="+mn-cs"/>
            </a:endParaRPr>
          </a:p>
          <a:p>
            <a:pPr fontAlgn="auto">
              <a:spcBef>
                <a:spcPts val="0"/>
              </a:spcBef>
              <a:spcAft>
                <a:spcPts val="0"/>
              </a:spcAft>
              <a:defRPr/>
            </a:pPr>
            <a:endParaRPr lang="en-ZA" dirty="0">
              <a:latin typeface="+mn-lt"/>
              <a:cs typeface="+mn-cs"/>
            </a:endParaRPr>
          </a:p>
          <a:p>
            <a:pPr fontAlgn="auto">
              <a:spcBef>
                <a:spcPts val="0"/>
              </a:spcBef>
              <a:spcAft>
                <a:spcPts val="0"/>
              </a:spcAft>
              <a:defRPr/>
            </a:pPr>
            <a:endParaRPr lang="en-ZA" dirty="0">
              <a:latin typeface="+mn-lt"/>
              <a:cs typeface="+mn-cs"/>
            </a:endParaRPr>
          </a:p>
        </p:txBody>
      </p:sp>
      <p:sp>
        <p:nvSpPr>
          <p:cNvPr id="5123" name="TextBox 4"/>
          <p:cNvSpPr txBox="1">
            <a:spLocks noChangeArrowheads="1"/>
          </p:cNvSpPr>
          <p:nvPr/>
        </p:nvSpPr>
        <p:spPr bwMode="auto">
          <a:xfrm>
            <a:off x="1066801" y="391209"/>
            <a:ext cx="7235952" cy="769441"/>
          </a:xfrm>
          <a:prstGeom prst="rect">
            <a:avLst/>
          </a:prstGeom>
          <a:noFill/>
          <a:ln w="9525">
            <a:noFill/>
            <a:miter lim="800000"/>
            <a:headEnd/>
            <a:tailEnd/>
          </a:ln>
        </p:spPr>
        <p:txBody>
          <a:bodyPr wrap="square">
            <a:spAutoFit/>
          </a:bodyPr>
          <a:lstStyle/>
          <a:p>
            <a:pPr algn="ctr"/>
            <a:r>
              <a:rPr lang="en-US" sz="4400" b="1" dirty="0" smtClean="0">
                <a:latin typeface="+mn-lt"/>
              </a:rPr>
              <a:t>Introduction</a:t>
            </a:r>
            <a:endParaRPr lang="en-US" sz="4400" b="1" dirty="0" smtClean="0">
              <a:solidFill>
                <a:srgbClr val="7030A0"/>
              </a:solidFill>
              <a:latin typeface="+mn-lt"/>
            </a:endParaRPr>
          </a:p>
        </p:txBody>
      </p:sp>
      <p:sp>
        <p:nvSpPr>
          <p:cNvPr id="2" name="Slide Number Placeholder 1"/>
          <p:cNvSpPr>
            <a:spLocks noGrp="1"/>
          </p:cNvSpPr>
          <p:nvPr>
            <p:ph type="sldNum" sz="quarter" idx="12"/>
          </p:nvPr>
        </p:nvSpPr>
        <p:spPr/>
        <p:txBody>
          <a:bodyPr/>
          <a:lstStyle/>
          <a:p>
            <a:pPr>
              <a:defRPr/>
            </a:pPr>
            <a:fld id="{4A25C4A7-2137-4C48-9B38-60D3066D7266}" type="slidenum">
              <a:rPr lang="en-GB" smtClean="0">
                <a:solidFill>
                  <a:schemeClr val="bg1"/>
                </a:solidFill>
              </a:rPr>
              <a:pPr>
                <a:defRPr/>
              </a:pPr>
              <a:t>6</a:t>
            </a:fld>
            <a:endParaRPr lang="en-GB" dirty="0">
              <a:solidFill>
                <a:schemeClr val="bg1"/>
              </a:solidFill>
            </a:endParaRPr>
          </a:p>
        </p:txBody>
      </p:sp>
      <p:sp>
        <p:nvSpPr>
          <p:cNvPr id="3" name="TextBox 2"/>
          <p:cNvSpPr txBox="1"/>
          <p:nvPr/>
        </p:nvSpPr>
        <p:spPr>
          <a:xfrm>
            <a:off x="914400" y="1295400"/>
            <a:ext cx="7943850" cy="3770263"/>
          </a:xfrm>
          <a:prstGeom prst="rect">
            <a:avLst/>
          </a:prstGeom>
          <a:noFill/>
        </p:spPr>
        <p:txBody>
          <a:bodyPr wrap="square" rtlCol="0">
            <a:spAutoFit/>
          </a:bodyPr>
          <a:lstStyle/>
          <a:p>
            <a:pPr>
              <a:spcAft>
                <a:spcPts val="600"/>
              </a:spcAft>
            </a:pPr>
            <a:r>
              <a:rPr lang="en-US" sz="3200" dirty="0" smtClean="0"/>
              <a:t>The </a:t>
            </a:r>
            <a:r>
              <a:rPr lang="en-US" sz="3200" dirty="0"/>
              <a:t>national school examinations </a:t>
            </a:r>
            <a:r>
              <a:rPr lang="en-US" sz="3200" dirty="0" smtClean="0"/>
              <a:t>are: </a:t>
            </a:r>
            <a:endParaRPr lang="en-US" sz="3200" dirty="0"/>
          </a:p>
          <a:p>
            <a:pPr marL="457200" indent="-457200">
              <a:spcAft>
                <a:spcPts val="600"/>
              </a:spcAft>
              <a:buFont typeface="Wingdings" panose="05000000000000000000" pitchFamily="2" charset="2"/>
              <a:buChar char="Ø"/>
            </a:pPr>
            <a:r>
              <a:rPr lang="en-US" sz="3200" dirty="0" smtClean="0"/>
              <a:t>Primary </a:t>
            </a:r>
            <a:r>
              <a:rPr lang="en-US" sz="3200" dirty="0"/>
              <a:t>School Leaving Examination (PSLE); </a:t>
            </a:r>
          </a:p>
          <a:p>
            <a:pPr marL="457200" indent="-457200">
              <a:spcAft>
                <a:spcPts val="600"/>
              </a:spcAft>
              <a:buFont typeface="Wingdings" panose="05000000000000000000" pitchFamily="2" charset="2"/>
              <a:buChar char="Ø"/>
            </a:pPr>
            <a:r>
              <a:rPr lang="en-US" sz="3200" dirty="0" smtClean="0"/>
              <a:t>Junior </a:t>
            </a:r>
            <a:r>
              <a:rPr lang="en-US" sz="3200" dirty="0"/>
              <a:t>Certificate Examinations (JCE); and </a:t>
            </a:r>
          </a:p>
          <a:p>
            <a:pPr marL="457200" indent="-457200">
              <a:spcAft>
                <a:spcPts val="600"/>
              </a:spcAft>
              <a:buFont typeface="Wingdings" panose="05000000000000000000" pitchFamily="2" charset="2"/>
              <a:buChar char="Ø"/>
            </a:pPr>
            <a:r>
              <a:rPr lang="en-US" sz="3200" dirty="0" smtClean="0"/>
              <a:t>Botswana </a:t>
            </a:r>
            <a:r>
              <a:rPr lang="en-US" sz="3200" dirty="0"/>
              <a:t>General Certificate of Secondary Education (BGCSE).</a:t>
            </a:r>
          </a:p>
        </p:txBody>
      </p:sp>
    </p:spTree>
    <p:extLst>
      <p:ext uri="{BB962C8B-B14F-4D97-AF65-F5344CB8AC3E}">
        <p14:creationId xmlns:p14="http://schemas.microsoft.com/office/powerpoint/2010/main" val="41530179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313" y="714375"/>
            <a:ext cx="8643937" cy="1477963"/>
          </a:xfrm>
          <a:prstGeom prst="rect">
            <a:avLst/>
          </a:prstGeom>
        </p:spPr>
        <p:txBody>
          <a:bodyPr>
            <a:spAutoFit/>
          </a:bodyPr>
          <a:lstStyle/>
          <a:p>
            <a:pPr marL="342900" indent="-342900" fontAlgn="auto">
              <a:spcBef>
                <a:spcPts val="0"/>
              </a:spcBef>
              <a:spcAft>
                <a:spcPts val="0"/>
              </a:spcAft>
              <a:defRPr/>
            </a:pPr>
            <a:endParaRPr lang="en-ZA" dirty="0">
              <a:latin typeface="Arial" pitchFamily="34" charset="0"/>
              <a:cs typeface="Arial" pitchFamily="34" charset="0"/>
            </a:endParaRPr>
          </a:p>
          <a:p>
            <a:pPr marL="342900" indent="-342900" fontAlgn="auto">
              <a:spcBef>
                <a:spcPts val="0"/>
              </a:spcBef>
              <a:spcAft>
                <a:spcPts val="0"/>
              </a:spcAft>
              <a:defRPr/>
            </a:pPr>
            <a:endParaRPr lang="en-ZA" dirty="0">
              <a:latin typeface="+mn-lt"/>
              <a:cs typeface="+mn-cs"/>
            </a:endParaRPr>
          </a:p>
          <a:p>
            <a:pPr fontAlgn="auto">
              <a:spcBef>
                <a:spcPts val="0"/>
              </a:spcBef>
              <a:spcAft>
                <a:spcPts val="0"/>
              </a:spcAft>
              <a:buFont typeface="Arial" pitchFamily="34" charset="0"/>
              <a:buChar char="•"/>
              <a:defRPr/>
            </a:pPr>
            <a:endParaRPr lang="en-ZA" dirty="0">
              <a:latin typeface="+mn-lt"/>
              <a:cs typeface="+mn-cs"/>
            </a:endParaRPr>
          </a:p>
          <a:p>
            <a:pPr fontAlgn="auto">
              <a:spcBef>
                <a:spcPts val="0"/>
              </a:spcBef>
              <a:spcAft>
                <a:spcPts val="0"/>
              </a:spcAft>
              <a:defRPr/>
            </a:pPr>
            <a:endParaRPr lang="en-ZA" dirty="0">
              <a:latin typeface="+mn-lt"/>
              <a:cs typeface="+mn-cs"/>
            </a:endParaRPr>
          </a:p>
          <a:p>
            <a:pPr fontAlgn="auto">
              <a:spcBef>
                <a:spcPts val="0"/>
              </a:spcBef>
              <a:spcAft>
                <a:spcPts val="0"/>
              </a:spcAft>
              <a:defRPr/>
            </a:pPr>
            <a:endParaRPr lang="en-ZA" dirty="0">
              <a:latin typeface="+mn-lt"/>
              <a:cs typeface="+mn-cs"/>
            </a:endParaRPr>
          </a:p>
        </p:txBody>
      </p:sp>
      <p:sp>
        <p:nvSpPr>
          <p:cNvPr id="5123" name="TextBox 4"/>
          <p:cNvSpPr txBox="1">
            <a:spLocks noChangeArrowheads="1"/>
          </p:cNvSpPr>
          <p:nvPr/>
        </p:nvSpPr>
        <p:spPr bwMode="auto">
          <a:xfrm>
            <a:off x="1066801" y="391209"/>
            <a:ext cx="7235952" cy="769441"/>
          </a:xfrm>
          <a:prstGeom prst="rect">
            <a:avLst/>
          </a:prstGeom>
          <a:noFill/>
          <a:ln w="9525">
            <a:noFill/>
            <a:miter lim="800000"/>
            <a:headEnd/>
            <a:tailEnd/>
          </a:ln>
        </p:spPr>
        <p:txBody>
          <a:bodyPr wrap="square">
            <a:spAutoFit/>
          </a:bodyPr>
          <a:lstStyle/>
          <a:p>
            <a:pPr algn="ctr"/>
            <a:r>
              <a:rPr lang="en-US" sz="4400" b="1" dirty="0" smtClean="0">
                <a:latin typeface="+mn-lt"/>
              </a:rPr>
              <a:t>BEC Mission &amp; Vision</a:t>
            </a:r>
            <a:endParaRPr lang="en-US" sz="4400" b="1" dirty="0" smtClean="0">
              <a:solidFill>
                <a:srgbClr val="7030A0"/>
              </a:solidFill>
              <a:latin typeface="+mn-lt"/>
            </a:endParaRPr>
          </a:p>
        </p:txBody>
      </p:sp>
      <p:sp>
        <p:nvSpPr>
          <p:cNvPr id="2" name="Slide Number Placeholder 1"/>
          <p:cNvSpPr>
            <a:spLocks noGrp="1"/>
          </p:cNvSpPr>
          <p:nvPr>
            <p:ph type="sldNum" sz="quarter" idx="12"/>
          </p:nvPr>
        </p:nvSpPr>
        <p:spPr/>
        <p:txBody>
          <a:bodyPr/>
          <a:lstStyle/>
          <a:p>
            <a:pPr>
              <a:defRPr/>
            </a:pPr>
            <a:fld id="{4A25C4A7-2137-4C48-9B38-60D3066D7266}" type="slidenum">
              <a:rPr lang="en-GB" smtClean="0">
                <a:solidFill>
                  <a:schemeClr val="bg1"/>
                </a:solidFill>
              </a:rPr>
              <a:pPr>
                <a:defRPr/>
              </a:pPr>
              <a:t>7</a:t>
            </a:fld>
            <a:endParaRPr lang="en-GB" dirty="0">
              <a:solidFill>
                <a:schemeClr val="bg1"/>
              </a:solidFill>
            </a:endParaRPr>
          </a:p>
        </p:txBody>
      </p:sp>
      <p:sp>
        <p:nvSpPr>
          <p:cNvPr id="3" name="TextBox 2"/>
          <p:cNvSpPr txBox="1"/>
          <p:nvPr/>
        </p:nvSpPr>
        <p:spPr>
          <a:xfrm>
            <a:off x="838200" y="1295400"/>
            <a:ext cx="8020050" cy="5016758"/>
          </a:xfrm>
          <a:prstGeom prst="rect">
            <a:avLst/>
          </a:prstGeom>
          <a:noFill/>
        </p:spPr>
        <p:txBody>
          <a:bodyPr wrap="square" rtlCol="0">
            <a:spAutoFit/>
          </a:bodyPr>
          <a:lstStyle/>
          <a:p>
            <a:pPr algn="just"/>
            <a:r>
              <a:rPr lang="en-GB" sz="3200" b="1" dirty="0" smtClean="0"/>
              <a:t>Mission: </a:t>
            </a:r>
            <a:r>
              <a:rPr lang="en-GB" sz="3200" dirty="0" smtClean="0"/>
              <a:t>Provision </a:t>
            </a:r>
            <a:r>
              <a:rPr lang="en-GB" sz="3200" dirty="0"/>
              <a:t>of a credible and responsive assessment and examination system</a:t>
            </a:r>
            <a:r>
              <a:rPr lang="en-GB" sz="3200" dirty="0" smtClean="0"/>
              <a:t>.</a:t>
            </a:r>
            <a:endParaRPr lang="en-GB" sz="3200" dirty="0"/>
          </a:p>
          <a:p>
            <a:pPr algn="just"/>
            <a:r>
              <a:rPr lang="en-GB" sz="3200" b="1" dirty="0" smtClean="0"/>
              <a:t>Vision: </a:t>
            </a:r>
            <a:r>
              <a:rPr lang="en-GB" sz="3200" dirty="0" smtClean="0"/>
              <a:t>To </a:t>
            </a:r>
            <a:r>
              <a:rPr lang="en-GB" sz="3200" dirty="0"/>
              <a:t>be a provider of accessible and globally competitive qualifications</a:t>
            </a:r>
            <a:r>
              <a:rPr lang="en-GB" sz="3200" dirty="0" smtClean="0"/>
              <a:t>.</a:t>
            </a:r>
            <a:endParaRPr lang="en-GB" sz="3200" dirty="0"/>
          </a:p>
          <a:p>
            <a:r>
              <a:rPr lang="en-GB" sz="3200" b="1" dirty="0"/>
              <a:t>Core Values:</a:t>
            </a:r>
          </a:p>
          <a:p>
            <a:pPr marL="712788" indent="-447675">
              <a:buFont typeface="Wingdings" panose="05000000000000000000" pitchFamily="2" charset="2"/>
              <a:buChar char="ü"/>
            </a:pPr>
            <a:r>
              <a:rPr lang="en-GB" sz="3200" dirty="0" smtClean="0"/>
              <a:t>Excellence </a:t>
            </a:r>
            <a:endParaRPr lang="en-GB" sz="3200" dirty="0"/>
          </a:p>
          <a:p>
            <a:pPr marL="712788" indent="-447675">
              <a:buFont typeface="Wingdings" panose="05000000000000000000" pitchFamily="2" charset="2"/>
              <a:buChar char="ü"/>
            </a:pPr>
            <a:r>
              <a:rPr lang="en-GB" sz="3200" dirty="0" smtClean="0"/>
              <a:t>Integrity </a:t>
            </a:r>
            <a:endParaRPr lang="en-GB" sz="3200" dirty="0"/>
          </a:p>
          <a:p>
            <a:pPr marL="712788" indent="-447675">
              <a:buFont typeface="Wingdings" panose="05000000000000000000" pitchFamily="2" charset="2"/>
              <a:buChar char="ü"/>
            </a:pPr>
            <a:r>
              <a:rPr lang="en-GB" sz="3200" dirty="0" smtClean="0"/>
              <a:t>Transparency</a:t>
            </a:r>
          </a:p>
          <a:p>
            <a:pPr marL="712788" indent="-447675">
              <a:buFont typeface="Wingdings" panose="05000000000000000000" pitchFamily="2" charset="2"/>
              <a:buChar char="ü"/>
            </a:pPr>
            <a:r>
              <a:rPr lang="en-GB" sz="3200" dirty="0" smtClean="0"/>
              <a:t>People Focus</a:t>
            </a:r>
            <a:endParaRPr lang="en-US" sz="3200" dirty="0"/>
          </a:p>
        </p:txBody>
      </p:sp>
    </p:spTree>
    <p:extLst>
      <p:ext uri="{BB962C8B-B14F-4D97-AF65-F5344CB8AC3E}">
        <p14:creationId xmlns:p14="http://schemas.microsoft.com/office/powerpoint/2010/main" val="34909983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000"/>
                                        <p:tgtEl>
                                          <p:spTgt spid="3">
                                            <p:txEl>
                                              <p:pRg st="2" end="2"/>
                                            </p:txEl>
                                          </p:spTgt>
                                        </p:tgtEl>
                                      </p:cBhvr>
                                    </p:animEffect>
                                    <p:anim calcmode="lin" valueType="num">
                                      <p:cBhvr>
                                        <p:cTn id="8"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2" end="2"/>
                                            </p:txEl>
                                          </p:spTgt>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2000"/>
                                        <p:tgtEl>
                                          <p:spTgt spid="3">
                                            <p:txEl>
                                              <p:pRg st="3" end="3"/>
                                            </p:txEl>
                                          </p:spTgt>
                                        </p:tgtEl>
                                      </p:cBhvr>
                                    </p:animEffect>
                                    <p:anim calcmode="lin" valueType="num">
                                      <p:cBhvr>
                                        <p:cTn id="13"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
                                            <p:txEl>
                                              <p:pRg st="3" end="3"/>
                                            </p:txEl>
                                          </p:spTgt>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anim calcmode="lin" valueType="num">
                                      <p:cBhvr>
                                        <p:cTn id="18"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19" dur="2000" fill="hold"/>
                                        <p:tgtEl>
                                          <p:spTgt spid="3">
                                            <p:txEl>
                                              <p:pRg st="4" end="4"/>
                                            </p:txEl>
                                          </p:spTgt>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anim calcmode="lin" valueType="num">
                                      <p:cBhvr>
                                        <p:cTn id="23" dur="2000" fill="hold"/>
                                        <p:tgtEl>
                                          <p:spTgt spid="3">
                                            <p:txEl>
                                              <p:pRg st="5" end="5"/>
                                            </p:txEl>
                                          </p:spTgt>
                                        </p:tgtEl>
                                        <p:attrNameLst>
                                          <p:attrName>ppt_w</p:attrName>
                                        </p:attrNameLst>
                                      </p:cBhvr>
                                      <p:tavLst>
                                        <p:tav tm="0" fmla="#ppt_w*sin(2.5*pi*$)">
                                          <p:val>
                                            <p:fltVal val="0"/>
                                          </p:val>
                                        </p:tav>
                                        <p:tav tm="100000">
                                          <p:val>
                                            <p:fltVal val="1"/>
                                          </p:val>
                                        </p:tav>
                                      </p:tavLst>
                                    </p:anim>
                                    <p:anim calcmode="lin" valueType="num">
                                      <p:cBhvr>
                                        <p:cTn id="24" dur="2000" fill="hold"/>
                                        <p:tgtEl>
                                          <p:spTgt spid="3">
                                            <p:txEl>
                                              <p:pRg st="5" end="5"/>
                                            </p:txEl>
                                          </p:spTgt>
                                        </p:tgtEl>
                                        <p:attrNameLst>
                                          <p:attrName>ppt_h</p:attrName>
                                        </p:attrNameLst>
                                      </p:cBhvr>
                                      <p:tavLst>
                                        <p:tav tm="0">
                                          <p:val>
                                            <p:strVal val="#ppt_h"/>
                                          </p:val>
                                        </p:tav>
                                        <p:tav tm="100000">
                                          <p:val>
                                            <p:strVal val="#ppt_h"/>
                                          </p:val>
                                        </p:tav>
                                      </p:tavLst>
                                    </p:anim>
                                  </p:childTnLst>
                                </p:cTn>
                              </p:par>
                              <p:par>
                                <p:cTn id="25" presetID="45"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2000"/>
                                        <p:tgtEl>
                                          <p:spTgt spid="3">
                                            <p:txEl>
                                              <p:pRg st="6" end="6"/>
                                            </p:txEl>
                                          </p:spTgt>
                                        </p:tgtEl>
                                      </p:cBhvr>
                                    </p:animEffect>
                                    <p:anim calcmode="lin" valueType="num">
                                      <p:cBhvr>
                                        <p:cTn id="28" dur="2000" fill="hold"/>
                                        <p:tgtEl>
                                          <p:spTgt spid="3">
                                            <p:txEl>
                                              <p:pRg st="6" end="6"/>
                                            </p:txEl>
                                          </p:spTgt>
                                        </p:tgtEl>
                                        <p:attrNameLst>
                                          <p:attrName>ppt_w</p:attrName>
                                        </p:attrNameLst>
                                      </p:cBhvr>
                                      <p:tavLst>
                                        <p:tav tm="0" fmla="#ppt_w*sin(2.5*pi*$)">
                                          <p:val>
                                            <p:fltVal val="0"/>
                                          </p:val>
                                        </p:tav>
                                        <p:tav tm="100000">
                                          <p:val>
                                            <p:fltVal val="1"/>
                                          </p:val>
                                        </p:tav>
                                      </p:tavLst>
                                    </p:anim>
                                    <p:anim calcmode="lin" valueType="num">
                                      <p:cBhvr>
                                        <p:cTn id="29" dur="20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313" y="714375"/>
            <a:ext cx="8643937" cy="1477963"/>
          </a:xfrm>
          <a:prstGeom prst="rect">
            <a:avLst/>
          </a:prstGeom>
        </p:spPr>
        <p:txBody>
          <a:bodyPr>
            <a:spAutoFit/>
          </a:bodyPr>
          <a:lstStyle/>
          <a:p>
            <a:pPr marL="342900" indent="-342900" fontAlgn="auto">
              <a:spcBef>
                <a:spcPts val="0"/>
              </a:spcBef>
              <a:spcAft>
                <a:spcPts val="0"/>
              </a:spcAft>
              <a:defRPr/>
            </a:pPr>
            <a:endParaRPr lang="en-ZA" dirty="0">
              <a:latin typeface="Arial" pitchFamily="34" charset="0"/>
              <a:cs typeface="Arial" pitchFamily="34" charset="0"/>
            </a:endParaRPr>
          </a:p>
          <a:p>
            <a:pPr marL="342900" indent="-342900" fontAlgn="auto">
              <a:spcBef>
                <a:spcPts val="0"/>
              </a:spcBef>
              <a:spcAft>
                <a:spcPts val="0"/>
              </a:spcAft>
              <a:defRPr/>
            </a:pPr>
            <a:endParaRPr lang="en-ZA" dirty="0">
              <a:latin typeface="+mn-lt"/>
              <a:cs typeface="+mn-cs"/>
            </a:endParaRPr>
          </a:p>
          <a:p>
            <a:pPr fontAlgn="auto">
              <a:spcBef>
                <a:spcPts val="0"/>
              </a:spcBef>
              <a:spcAft>
                <a:spcPts val="0"/>
              </a:spcAft>
              <a:buFont typeface="Arial" pitchFamily="34" charset="0"/>
              <a:buChar char="•"/>
              <a:defRPr/>
            </a:pPr>
            <a:endParaRPr lang="en-ZA" dirty="0">
              <a:latin typeface="+mn-lt"/>
              <a:cs typeface="+mn-cs"/>
            </a:endParaRPr>
          </a:p>
          <a:p>
            <a:pPr fontAlgn="auto">
              <a:spcBef>
                <a:spcPts val="0"/>
              </a:spcBef>
              <a:spcAft>
                <a:spcPts val="0"/>
              </a:spcAft>
              <a:defRPr/>
            </a:pPr>
            <a:endParaRPr lang="en-ZA" dirty="0">
              <a:latin typeface="+mn-lt"/>
              <a:cs typeface="+mn-cs"/>
            </a:endParaRPr>
          </a:p>
          <a:p>
            <a:pPr fontAlgn="auto">
              <a:spcBef>
                <a:spcPts val="0"/>
              </a:spcBef>
              <a:spcAft>
                <a:spcPts val="0"/>
              </a:spcAft>
              <a:defRPr/>
            </a:pPr>
            <a:endParaRPr lang="en-ZA" dirty="0">
              <a:latin typeface="+mn-lt"/>
              <a:cs typeface="+mn-cs"/>
            </a:endParaRPr>
          </a:p>
        </p:txBody>
      </p:sp>
      <p:sp>
        <p:nvSpPr>
          <p:cNvPr id="5123" name="TextBox 4"/>
          <p:cNvSpPr txBox="1">
            <a:spLocks noChangeArrowheads="1"/>
          </p:cNvSpPr>
          <p:nvPr/>
        </p:nvSpPr>
        <p:spPr bwMode="auto">
          <a:xfrm>
            <a:off x="1066801" y="391209"/>
            <a:ext cx="7235952" cy="769441"/>
          </a:xfrm>
          <a:prstGeom prst="rect">
            <a:avLst/>
          </a:prstGeom>
          <a:noFill/>
          <a:ln w="9525">
            <a:noFill/>
            <a:miter lim="800000"/>
            <a:headEnd/>
            <a:tailEnd/>
          </a:ln>
        </p:spPr>
        <p:txBody>
          <a:bodyPr wrap="square">
            <a:spAutoFit/>
          </a:bodyPr>
          <a:lstStyle/>
          <a:p>
            <a:pPr algn="ctr"/>
            <a:r>
              <a:rPr lang="en-US" sz="4400" b="1" dirty="0" smtClean="0">
                <a:latin typeface="+mn-lt"/>
              </a:rPr>
              <a:t>BEC Strategic Objectives</a:t>
            </a:r>
            <a:endParaRPr lang="en-US" sz="4400" b="1" dirty="0" smtClean="0">
              <a:solidFill>
                <a:srgbClr val="7030A0"/>
              </a:solidFill>
              <a:latin typeface="+mn-lt"/>
            </a:endParaRPr>
          </a:p>
        </p:txBody>
      </p:sp>
      <p:sp>
        <p:nvSpPr>
          <p:cNvPr id="2" name="Slide Number Placeholder 1"/>
          <p:cNvSpPr>
            <a:spLocks noGrp="1"/>
          </p:cNvSpPr>
          <p:nvPr>
            <p:ph type="sldNum" sz="quarter" idx="12"/>
          </p:nvPr>
        </p:nvSpPr>
        <p:spPr/>
        <p:txBody>
          <a:bodyPr/>
          <a:lstStyle/>
          <a:p>
            <a:pPr>
              <a:defRPr/>
            </a:pPr>
            <a:fld id="{4A25C4A7-2137-4C48-9B38-60D3066D7266}" type="slidenum">
              <a:rPr lang="en-GB" smtClean="0">
                <a:solidFill>
                  <a:schemeClr val="bg1"/>
                </a:solidFill>
              </a:rPr>
              <a:pPr>
                <a:defRPr/>
              </a:pPr>
              <a:t>8</a:t>
            </a:fld>
            <a:endParaRPr lang="en-GB" dirty="0">
              <a:solidFill>
                <a:schemeClr val="bg1"/>
              </a:solidFill>
            </a:endParaRPr>
          </a:p>
        </p:txBody>
      </p:sp>
      <p:sp>
        <p:nvSpPr>
          <p:cNvPr id="3" name="TextBox 2"/>
          <p:cNvSpPr txBox="1"/>
          <p:nvPr/>
        </p:nvSpPr>
        <p:spPr>
          <a:xfrm>
            <a:off x="914400" y="1295400"/>
            <a:ext cx="8077200" cy="4031873"/>
          </a:xfrm>
          <a:prstGeom prst="rect">
            <a:avLst/>
          </a:prstGeom>
          <a:noFill/>
        </p:spPr>
        <p:txBody>
          <a:bodyPr wrap="square" rtlCol="0">
            <a:spAutoFit/>
          </a:bodyPr>
          <a:lstStyle/>
          <a:p>
            <a:pPr marL="457200" indent="-457200">
              <a:buFont typeface="Wingdings" panose="05000000000000000000" pitchFamily="2" charset="2"/>
              <a:buChar char="Ø"/>
            </a:pPr>
            <a:r>
              <a:rPr lang="en-GB" sz="3200" b="1" dirty="0"/>
              <a:t>Improve competitiveness and relevance of our qualifications</a:t>
            </a:r>
            <a:r>
              <a:rPr lang="en-GB" sz="3200" dirty="0"/>
              <a:t>;</a:t>
            </a:r>
          </a:p>
          <a:p>
            <a:pPr marL="457200" indent="-457200">
              <a:buFont typeface="Wingdings" panose="05000000000000000000" pitchFamily="2" charset="2"/>
              <a:buChar char="Ø"/>
            </a:pPr>
            <a:r>
              <a:rPr lang="en-GB" sz="3200" dirty="0" smtClean="0"/>
              <a:t>Improve </a:t>
            </a:r>
            <a:r>
              <a:rPr lang="en-GB" sz="3200" dirty="0"/>
              <a:t>financial performance;</a:t>
            </a:r>
          </a:p>
          <a:p>
            <a:pPr marL="457200" indent="-457200">
              <a:buFont typeface="Wingdings" panose="05000000000000000000" pitchFamily="2" charset="2"/>
              <a:buChar char="Ø"/>
            </a:pPr>
            <a:r>
              <a:rPr lang="en-GB" sz="3200" b="1" dirty="0" smtClean="0"/>
              <a:t>Improve </a:t>
            </a:r>
            <a:r>
              <a:rPr lang="en-GB" sz="3200" b="1" dirty="0"/>
              <a:t>assessment services</a:t>
            </a:r>
            <a:r>
              <a:rPr lang="en-GB" sz="3200" dirty="0"/>
              <a:t>; </a:t>
            </a:r>
          </a:p>
          <a:p>
            <a:pPr marL="457200" indent="-457200">
              <a:buFont typeface="Wingdings" panose="05000000000000000000" pitchFamily="2" charset="2"/>
              <a:buChar char="Ø"/>
            </a:pPr>
            <a:r>
              <a:rPr lang="en-GB" sz="3200" dirty="0" smtClean="0"/>
              <a:t>Improve </a:t>
            </a:r>
            <a:r>
              <a:rPr lang="en-GB" sz="3200" dirty="0"/>
              <a:t>business processes;</a:t>
            </a:r>
          </a:p>
          <a:p>
            <a:pPr marL="457200" indent="-457200">
              <a:buFont typeface="Wingdings" panose="05000000000000000000" pitchFamily="2" charset="2"/>
              <a:buChar char="Ø"/>
            </a:pPr>
            <a:r>
              <a:rPr lang="en-GB" sz="3200" b="1" dirty="0" smtClean="0"/>
              <a:t>Improve </a:t>
            </a:r>
            <a:r>
              <a:rPr lang="en-GB" sz="3200" b="1" dirty="0"/>
              <a:t>access to products and </a:t>
            </a:r>
            <a:r>
              <a:rPr lang="en-GB" sz="3200" b="1" dirty="0" smtClean="0"/>
              <a:t>services</a:t>
            </a:r>
            <a:r>
              <a:rPr lang="en-GB" sz="3200" dirty="0" smtClean="0"/>
              <a:t>;</a:t>
            </a:r>
            <a:endParaRPr lang="en-GB" sz="3200" dirty="0"/>
          </a:p>
          <a:p>
            <a:pPr marL="457200" indent="-457200">
              <a:buFont typeface="Wingdings" panose="05000000000000000000" pitchFamily="2" charset="2"/>
              <a:buChar char="Ø"/>
            </a:pPr>
            <a:r>
              <a:rPr lang="en-GB" sz="3200" dirty="0" smtClean="0"/>
              <a:t>Improve </a:t>
            </a:r>
            <a:r>
              <a:rPr lang="en-GB" sz="3200" dirty="0"/>
              <a:t>use of </a:t>
            </a:r>
            <a:r>
              <a:rPr lang="en-GB" sz="3200" dirty="0" smtClean="0"/>
              <a:t>technology;</a:t>
            </a:r>
            <a:endParaRPr lang="en-GB" sz="3200" dirty="0"/>
          </a:p>
        </p:txBody>
      </p:sp>
    </p:spTree>
    <p:extLst>
      <p:ext uri="{BB962C8B-B14F-4D97-AF65-F5344CB8AC3E}">
        <p14:creationId xmlns:p14="http://schemas.microsoft.com/office/powerpoint/2010/main" val="34558605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heel(1)">
                                      <p:cBhvr>
                                        <p:cTn id="25" dur="2000"/>
                                        <p:tgtEl>
                                          <p:spTgt spid="3">
                                            <p:txEl>
                                              <p:pRg st="1" end="1"/>
                                            </p:txEl>
                                          </p:spTgt>
                                        </p:tgtEl>
                                      </p:cBhvr>
                                    </p:animEffect>
                                  </p:childTnLst>
                                </p:cTn>
                              </p:par>
                              <p:par>
                                <p:cTn id="26" presetID="21" presetClass="entr" presetSubtype="1" fill="hold"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wheel(1)">
                                      <p:cBhvr>
                                        <p:cTn id="28" dur="2000"/>
                                        <p:tgtEl>
                                          <p:spTgt spid="3">
                                            <p:txEl>
                                              <p:pRg st="3" end="3"/>
                                            </p:txEl>
                                          </p:spTgt>
                                        </p:tgtEl>
                                      </p:cBhvr>
                                    </p:animEffect>
                                  </p:childTnLst>
                                </p:cTn>
                              </p:par>
                              <p:par>
                                <p:cTn id="29" presetID="21" presetClass="entr" presetSubtype="1"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heel(1)">
                                      <p:cBhvr>
                                        <p:cTn id="31"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313" y="714375"/>
            <a:ext cx="8643937" cy="1477963"/>
          </a:xfrm>
          <a:prstGeom prst="rect">
            <a:avLst/>
          </a:prstGeom>
        </p:spPr>
        <p:txBody>
          <a:bodyPr>
            <a:spAutoFit/>
          </a:bodyPr>
          <a:lstStyle/>
          <a:p>
            <a:pPr marL="342900" indent="-342900" fontAlgn="auto">
              <a:spcBef>
                <a:spcPts val="0"/>
              </a:spcBef>
              <a:spcAft>
                <a:spcPts val="0"/>
              </a:spcAft>
              <a:defRPr/>
            </a:pPr>
            <a:endParaRPr lang="en-ZA" dirty="0">
              <a:latin typeface="Arial" pitchFamily="34" charset="0"/>
              <a:cs typeface="Arial" pitchFamily="34" charset="0"/>
            </a:endParaRPr>
          </a:p>
          <a:p>
            <a:pPr marL="342900" indent="-342900" fontAlgn="auto">
              <a:spcBef>
                <a:spcPts val="0"/>
              </a:spcBef>
              <a:spcAft>
                <a:spcPts val="0"/>
              </a:spcAft>
              <a:defRPr/>
            </a:pPr>
            <a:endParaRPr lang="en-ZA" dirty="0">
              <a:latin typeface="+mn-lt"/>
              <a:cs typeface="+mn-cs"/>
            </a:endParaRPr>
          </a:p>
          <a:p>
            <a:pPr fontAlgn="auto">
              <a:spcBef>
                <a:spcPts val="0"/>
              </a:spcBef>
              <a:spcAft>
                <a:spcPts val="0"/>
              </a:spcAft>
              <a:buFont typeface="Arial" pitchFamily="34" charset="0"/>
              <a:buChar char="•"/>
              <a:defRPr/>
            </a:pPr>
            <a:endParaRPr lang="en-ZA" dirty="0">
              <a:latin typeface="+mn-lt"/>
              <a:cs typeface="+mn-cs"/>
            </a:endParaRPr>
          </a:p>
          <a:p>
            <a:pPr fontAlgn="auto">
              <a:spcBef>
                <a:spcPts val="0"/>
              </a:spcBef>
              <a:spcAft>
                <a:spcPts val="0"/>
              </a:spcAft>
              <a:defRPr/>
            </a:pPr>
            <a:endParaRPr lang="en-ZA" dirty="0">
              <a:latin typeface="+mn-lt"/>
              <a:cs typeface="+mn-cs"/>
            </a:endParaRPr>
          </a:p>
          <a:p>
            <a:pPr fontAlgn="auto">
              <a:spcBef>
                <a:spcPts val="0"/>
              </a:spcBef>
              <a:spcAft>
                <a:spcPts val="0"/>
              </a:spcAft>
              <a:defRPr/>
            </a:pPr>
            <a:endParaRPr lang="en-ZA" dirty="0">
              <a:latin typeface="+mn-lt"/>
              <a:cs typeface="+mn-cs"/>
            </a:endParaRPr>
          </a:p>
        </p:txBody>
      </p:sp>
      <p:sp>
        <p:nvSpPr>
          <p:cNvPr id="5123" name="TextBox 4"/>
          <p:cNvSpPr txBox="1">
            <a:spLocks noChangeArrowheads="1"/>
          </p:cNvSpPr>
          <p:nvPr/>
        </p:nvSpPr>
        <p:spPr bwMode="auto">
          <a:xfrm>
            <a:off x="1066801" y="391209"/>
            <a:ext cx="7235952" cy="769441"/>
          </a:xfrm>
          <a:prstGeom prst="rect">
            <a:avLst/>
          </a:prstGeom>
          <a:noFill/>
          <a:ln w="9525">
            <a:noFill/>
            <a:miter lim="800000"/>
            <a:headEnd/>
            <a:tailEnd/>
          </a:ln>
        </p:spPr>
        <p:txBody>
          <a:bodyPr wrap="square">
            <a:spAutoFit/>
          </a:bodyPr>
          <a:lstStyle/>
          <a:p>
            <a:pPr algn="ctr"/>
            <a:r>
              <a:rPr lang="en-US" sz="4400" b="1" dirty="0" smtClean="0">
                <a:latin typeface="+mn-lt"/>
              </a:rPr>
              <a:t>BEC Strategic Objectives</a:t>
            </a:r>
            <a:endParaRPr lang="en-US" sz="4400" b="1" dirty="0" smtClean="0">
              <a:solidFill>
                <a:srgbClr val="7030A0"/>
              </a:solidFill>
              <a:latin typeface="+mn-lt"/>
            </a:endParaRPr>
          </a:p>
        </p:txBody>
      </p:sp>
      <p:sp>
        <p:nvSpPr>
          <p:cNvPr id="2" name="Slide Number Placeholder 1"/>
          <p:cNvSpPr>
            <a:spLocks noGrp="1"/>
          </p:cNvSpPr>
          <p:nvPr>
            <p:ph type="sldNum" sz="quarter" idx="12"/>
          </p:nvPr>
        </p:nvSpPr>
        <p:spPr/>
        <p:txBody>
          <a:bodyPr/>
          <a:lstStyle/>
          <a:p>
            <a:pPr>
              <a:defRPr/>
            </a:pPr>
            <a:fld id="{4A25C4A7-2137-4C48-9B38-60D3066D7266}" type="slidenum">
              <a:rPr lang="en-GB" smtClean="0">
                <a:solidFill>
                  <a:schemeClr val="bg1"/>
                </a:solidFill>
              </a:rPr>
              <a:pPr>
                <a:defRPr/>
              </a:pPr>
              <a:t>9</a:t>
            </a:fld>
            <a:endParaRPr lang="en-GB" dirty="0">
              <a:solidFill>
                <a:schemeClr val="bg1"/>
              </a:solidFill>
            </a:endParaRPr>
          </a:p>
        </p:txBody>
      </p:sp>
      <p:sp>
        <p:nvSpPr>
          <p:cNvPr id="3" name="TextBox 2"/>
          <p:cNvSpPr txBox="1"/>
          <p:nvPr/>
        </p:nvSpPr>
        <p:spPr>
          <a:xfrm>
            <a:off x="914400" y="1295400"/>
            <a:ext cx="8077200" cy="3539430"/>
          </a:xfrm>
          <a:prstGeom prst="rect">
            <a:avLst/>
          </a:prstGeom>
          <a:noFill/>
        </p:spPr>
        <p:txBody>
          <a:bodyPr wrap="square" rtlCol="0">
            <a:spAutoFit/>
          </a:bodyPr>
          <a:lstStyle/>
          <a:p>
            <a:pPr marL="457200" indent="-457200">
              <a:buFont typeface="Wingdings" panose="05000000000000000000" pitchFamily="2" charset="2"/>
              <a:buChar char="Ø"/>
            </a:pPr>
            <a:r>
              <a:rPr lang="en-GB" sz="3200" dirty="0" smtClean="0"/>
              <a:t>Improve </a:t>
            </a:r>
            <a:r>
              <a:rPr lang="en-GB" sz="3200" dirty="0"/>
              <a:t>knowledge skills and organisational </a:t>
            </a:r>
            <a:r>
              <a:rPr lang="en-GB" sz="3200" dirty="0" smtClean="0"/>
              <a:t>re-design;</a:t>
            </a:r>
            <a:endParaRPr lang="en-GB" sz="3200" dirty="0"/>
          </a:p>
          <a:p>
            <a:pPr marL="457200" indent="-457200">
              <a:buFont typeface="Wingdings" panose="05000000000000000000" pitchFamily="2" charset="2"/>
              <a:buChar char="Ø"/>
            </a:pPr>
            <a:r>
              <a:rPr lang="en-GB" sz="3200" dirty="0" smtClean="0"/>
              <a:t>Improve </a:t>
            </a:r>
            <a:r>
              <a:rPr lang="en-GB" sz="3200" dirty="0"/>
              <a:t>work environment by development and implementation of </a:t>
            </a:r>
            <a:r>
              <a:rPr lang="en-GB" sz="3200" dirty="0" smtClean="0"/>
              <a:t>policies; </a:t>
            </a:r>
            <a:r>
              <a:rPr lang="en-GB" sz="3200" dirty="0"/>
              <a:t>and</a:t>
            </a:r>
          </a:p>
          <a:p>
            <a:pPr marL="457200" indent="-457200">
              <a:buFont typeface="Wingdings" panose="05000000000000000000" pitchFamily="2" charset="2"/>
              <a:buChar char="Ø"/>
            </a:pPr>
            <a:r>
              <a:rPr lang="en-GB" sz="3200" dirty="0" smtClean="0"/>
              <a:t>Improve </a:t>
            </a:r>
            <a:r>
              <a:rPr lang="en-GB" sz="3200" dirty="0"/>
              <a:t>governance through compliance to corporate governance standards.</a:t>
            </a:r>
            <a:endParaRPr lang="en-US" sz="3200" dirty="0"/>
          </a:p>
        </p:txBody>
      </p:sp>
    </p:spTree>
    <p:extLst>
      <p:ext uri="{BB962C8B-B14F-4D97-AF65-F5344CB8AC3E}">
        <p14:creationId xmlns:p14="http://schemas.microsoft.com/office/powerpoint/2010/main" val="15317540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Network Blitz">
  <a:themeElements>
    <a:clrScheme name="">
      <a:dk1>
        <a:srgbClr val="000099"/>
      </a:dk1>
      <a:lt1>
        <a:srgbClr val="FFFFFF"/>
      </a:lt1>
      <a:dk2>
        <a:srgbClr val="000082"/>
      </a:dk2>
      <a:lt2>
        <a:srgbClr val="F8F8F8"/>
      </a:lt2>
      <a:accent1>
        <a:srgbClr val="FBFDFF"/>
      </a:accent1>
      <a:accent2>
        <a:srgbClr val="FFFFFF"/>
      </a:accent2>
      <a:accent3>
        <a:srgbClr val="FFFFFF"/>
      </a:accent3>
      <a:accent4>
        <a:srgbClr val="000082"/>
      </a:accent4>
      <a:accent5>
        <a:srgbClr val="FDFEFF"/>
      </a:accent5>
      <a:accent6>
        <a:srgbClr val="E7E7E7"/>
      </a:accent6>
      <a:hlink>
        <a:srgbClr val="EEC100"/>
      </a:hlink>
      <a:folHlink>
        <a:srgbClr val="F6C700"/>
      </a:folHlink>
    </a:clrScheme>
    <a:fontScheme name="Network Blitz">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Network Blitz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clrMap bg1="dk2" tx1="lt1" bg2="dk1" tx2="lt2" accent1="accent1" accent2="accent2" accent3="accent3" accent4="accent4" accent5="accent5" accent6="accent6" hlink="hlink" folHlink="folHlink"/>
    </a:extraClrScheme>
    <a:extraClrScheme>
      <a:clrScheme name="Network Blitz 2">
        <a:dk1>
          <a:srgbClr val="000066"/>
        </a:dk1>
        <a:lt1>
          <a:srgbClr val="9CC2E8"/>
        </a:lt1>
        <a:dk2>
          <a:srgbClr val="4D4D4D"/>
        </a:dk2>
        <a:lt2>
          <a:srgbClr val="7DAFE1"/>
        </a:lt2>
        <a:accent1>
          <a:srgbClr val="26D2E4"/>
        </a:accent1>
        <a:accent2>
          <a:srgbClr val="D0E2F4"/>
        </a:accent2>
        <a:accent3>
          <a:srgbClr val="CBDDF2"/>
        </a:accent3>
        <a:accent4>
          <a:srgbClr val="000056"/>
        </a:accent4>
        <a:accent5>
          <a:srgbClr val="ACE5EF"/>
        </a:accent5>
        <a:accent6>
          <a:srgbClr val="BCCDDD"/>
        </a:accent6>
        <a:hlink>
          <a:srgbClr val="003366"/>
        </a:hlink>
        <a:folHlink>
          <a:srgbClr val="666699"/>
        </a:folHlink>
      </a:clrScheme>
      <a:clrMap bg1="lt1" tx1="dk1" bg2="lt2" tx2="dk2" accent1="accent1" accent2="accent2" accent3="accent3" accent4="accent4" accent5="accent5" accent6="accent6" hlink="hlink" folHlink="folHlink"/>
    </a:extraClrScheme>
    <a:extraClrScheme>
      <a:clrScheme name="Network Blitz 3">
        <a:dk1>
          <a:srgbClr val="000000"/>
        </a:dk1>
        <a:lt1>
          <a:srgbClr val="EAEAEA"/>
        </a:lt1>
        <a:dk2>
          <a:srgbClr val="333333"/>
        </a:dk2>
        <a:lt2>
          <a:srgbClr val="DDDDDD"/>
        </a:lt2>
        <a:accent1>
          <a:srgbClr val="C0C0C0"/>
        </a:accent1>
        <a:accent2>
          <a:srgbClr val="FFFFFF"/>
        </a:accent2>
        <a:accent3>
          <a:srgbClr val="F3F3F3"/>
        </a:accent3>
        <a:accent4>
          <a:srgbClr val="000000"/>
        </a:accent4>
        <a:accent5>
          <a:srgbClr val="DCDCDC"/>
        </a:accent5>
        <a:accent6>
          <a:srgbClr val="E7E7E7"/>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Network Blitz 4">
        <a:dk1>
          <a:srgbClr val="002E2D"/>
        </a:dk1>
        <a:lt1>
          <a:srgbClr val="FFFFFF"/>
        </a:lt1>
        <a:dk2>
          <a:srgbClr val="005250"/>
        </a:dk2>
        <a:lt2>
          <a:srgbClr val="FFCC00"/>
        </a:lt2>
        <a:accent1>
          <a:srgbClr val="9CE157"/>
        </a:accent1>
        <a:accent2>
          <a:srgbClr val="00817E"/>
        </a:accent2>
        <a:accent3>
          <a:srgbClr val="AAB3B3"/>
        </a:accent3>
        <a:accent4>
          <a:srgbClr val="DADADA"/>
        </a:accent4>
        <a:accent5>
          <a:srgbClr val="CBEEB4"/>
        </a:accent5>
        <a:accent6>
          <a:srgbClr val="007472"/>
        </a:accent6>
        <a:hlink>
          <a:srgbClr val="FFFF99"/>
        </a:hlink>
        <a:folHlink>
          <a:srgbClr val="CCCC00"/>
        </a:folHlink>
      </a:clrScheme>
      <a:clrMap bg1="dk2" tx1="lt1" bg2="dk1" tx2="lt2" accent1="accent1" accent2="accent2" accent3="accent3" accent4="accent4" accent5="accent5" accent6="accent6" hlink="hlink" folHlink="folHlink"/>
    </a:extraClrScheme>
    <a:extraClrScheme>
      <a:clrScheme name="Network Blitz 5">
        <a:dk1>
          <a:srgbClr val="291A4C"/>
        </a:dk1>
        <a:lt1>
          <a:srgbClr val="FFFFFF"/>
        </a:lt1>
        <a:dk2>
          <a:srgbClr val="3B256B"/>
        </a:dk2>
        <a:lt2>
          <a:srgbClr val="FFCC00"/>
        </a:lt2>
        <a:accent1>
          <a:srgbClr val="6EBFCA"/>
        </a:accent1>
        <a:accent2>
          <a:srgbClr val="56369C"/>
        </a:accent2>
        <a:accent3>
          <a:srgbClr val="AFACBA"/>
        </a:accent3>
        <a:accent4>
          <a:srgbClr val="DADADA"/>
        </a:accent4>
        <a:accent5>
          <a:srgbClr val="BADCE1"/>
        </a:accent5>
        <a:accent6>
          <a:srgbClr val="4D308D"/>
        </a:accent6>
        <a:hlink>
          <a:srgbClr val="CCCCFF"/>
        </a:hlink>
        <a:folHlink>
          <a:srgbClr val="666699"/>
        </a:folHlink>
      </a:clrScheme>
      <a:clrMap bg1="dk2" tx1="lt1" bg2="dk1" tx2="lt2" accent1="accent1" accent2="accent2" accent3="accent3" accent4="accent4" accent5="accent5" accent6="accent6" hlink="hlink" folHlink="folHlink"/>
    </a:extraClrScheme>
    <a:extraClrScheme>
      <a:clrScheme name="Network Blitz 6">
        <a:dk1>
          <a:srgbClr val="511D30"/>
        </a:dk1>
        <a:lt1>
          <a:srgbClr val="FFFFFF"/>
        </a:lt1>
        <a:dk2>
          <a:srgbClr val="6D2740"/>
        </a:dk2>
        <a:lt2>
          <a:srgbClr val="FDD409"/>
        </a:lt2>
        <a:accent1>
          <a:srgbClr val="FDB83B"/>
        </a:accent1>
        <a:accent2>
          <a:srgbClr val="9D395D"/>
        </a:accent2>
        <a:accent3>
          <a:srgbClr val="BAACAF"/>
        </a:accent3>
        <a:accent4>
          <a:srgbClr val="DADADA"/>
        </a:accent4>
        <a:accent5>
          <a:srgbClr val="FED8AF"/>
        </a:accent5>
        <a:accent6>
          <a:srgbClr val="8E3353"/>
        </a:accent6>
        <a:hlink>
          <a:srgbClr val="FF99CC"/>
        </a:hlink>
        <a:folHlink>
          <a:srgbClr val="D60093"/>
        </a:folHlink>
      </a:clrScheme>
      <a:clrMap bg1="dk2" tx1="lt1" bg2="dk1" tx2="lt2" accent1="accent1" accent2="accent2" accent3="accent3" accent4="accent4" accent5="accent5" accent6="accent6" hlink="hlink" folHlink="folHlink"/>
    </a:extraClrScheme>
    <a:extraClrScheme>
      <a:clrScheme name="Network Blitz 7">
        <a:dk1>
          <a:srgbClr val="000044"/>
        </a:dk1>
        <a:lt1>
          <a:srgbClr val="FFFFFF"/>
        </a:lt1>
        <a:dk2>
          <a:srgbClr val="000066"/>
        </a:dk2>
        <a:lt2>
          <a:srgbClr val="FACA00"/>
        </a:lt2>
        <a:accent1>
          <a:srgbClr val="9CE157"/>
        </a:accent1>
        <a:accent2>
          <a:srgbClr val="26629E"/>
        </a:accent2>
        <a:accent3>
          <a:srgbClr val="AAAAB8"/>
        </a:accent3>
        <a:accent4>
          <a:srgbClr val="DADADA"/>
        </a:accent4>
        <a:accent5>
          <a:srgbClr val="CBEEB4"/>
        </a:accent5>
        <a:accent6>
          <a:srgbClr val="21588F"/>
        </a:accent6>
        <a:hlink>
          <a:srgbClr val="F98D43"/>
        </a:hlink>
        <a:folHlink>
          <a:srgbClr val="CC3300"/>
        </a:folHlink>
      </a:clrScheme>
      <a:clrMap bg1="dk2" tx1="lt1" bg2="dk1" tx2="lt2" accent1="accent1" accent2="accent2" accent3="accent3" accent4="accent4" accent5="accent5" accent6="accent6" hlink="hlink" folHlink="folHlink"/>
    </a:extraClrScheme>
    <a:extraClrScheme>
      <a:clrScheme name="Network Blitz 8">
        <a:dk1>
          <a:srgbClr val="000099"/>
        </a:dk1>
        <a:lt1>
          <a:srgbClr val="FFFFFF"/>
        </a:lt1>
        <a:dk2>
          <a:srgbClr val="FACA00"/>
        </a:dk2>
        <a:lt2>
          <a:srgbClr val="000044"/>
        </a:lt2>
        <a:accent1>
          <a:srgbClr val="9CE157"/>
        </a:accent1>
        <a:accent2>
          <a:srgbClr val="FFDF57"/>
        </a:accent2>
        <a:accent3>
          <a:srgbClr val="FFFFFF"/>
        </a:accent3>
        <a:accent4>
          <a:srgbClr val="000082"/>
        </a:accent4>
        <a:accent5>
          <a:srgbClr val="CBEEB4"/>
        </a:accent5>
        <a:accent6>
          <a:srgbClr val="E7CA4E"/>
        </a:accent6>
        <a:hlink>
          <a:srgbClr val="F98D43"/>
        </a:hlink>
        <a:folHlink>
          <a:srgbClr val="CC3300"/>
        </a:folHlink>
      </a:clrScheme>
      <a:clrMap bg1="lt1" tx1="dk1" bg2="lt2" tx2="dk2" accent1="accent1" accent2="accent2" accent3="accent3" accent4="accent4" accent5="accent5" accent6="accent6" hlink="hlink" folHlink="folHlink"/>
    </a:extraClrScheme>
    <a:extraClrScheme>
      <a:clrScheme name="Network Blitz 9">
        <a:dk1>
          <a:srgbClr val="000099"/>
        </a:dk1>
        <a:lt1>
          <a:srgbClr val="FFFFFF"/>
        </a:lt1>
        <a:dk2>
          <a:srgbClr val="FACA00"/>
        </a:dk2>
        <a:lt2>
          <a:srgbClr val="F8F8F8"/>
        </a:lt2>
        <a:accent1>
          <a:srgbClr val="9CE157"/>
        </a:accent1>
        <a:accent2>
          <a:srgbClr val="FFDF57"/>
        </a:accent2>
        <a:accent3>
          <a:srgbClr val="FFFFFF"/>
        </a:accent3>
        <a:accent4>
          <a:srgbClr val="000082"/>
        </a:accent4>
        <a:accent5>
          <a:srgbClr val="CBEEB4"/>
        </a:accent5>
        <a:accent6>
          <a:srgbClr val="E7CA4E"/>
        </a:accent6>
        <a:hlink>
          <a:srgbClr val="F98D43"/>
        </a:hlink>
        <a:folHlink>
          <a:srgbClr val="CC3300"/>
        </a:folHlink>
      </a:clrScheme>
      <a:clrMap bg1="lt1" tx1="dk1" bg2="lt2" tx2="dk2" accent1="accent1" accent2="accent2" accent3="accent3" accent4="accent4" accent5="accent5" accent6="accent6" hlink="hlink" folHlink="folHlink"/>
    </a:extraClrScheme>
    <a:extraClrScheme>
      <a:clrScheme name="Network Blitz 10">
        <a:dk1>
          <a:srgbClr val="000099"/>
        </a:dk1>
        <a:lt1>
          <a:srgbClr val="FFFFFF"/>
        </a:lt1>
        <a:dk2>
          <a:srgbClr val="FACA00"/>
        </a:dk2>
        <a:lt2>
          <a:srgbClr val="F8F8F8"/>
        </a:lt2>
        <a:accent1>
          <a:srgbClr val="BDDEFF"/>
        </a:accent1>
        <a:accent2>
          <a:srgbClr val="FFDF57"/>
        </a:accent2>
        <a:accent3>
          <a:srgbClr val="FFFFFF"/>
        </a:accent3>
        <a:accent4>
          <a:srgbClr val="000082"/>
        </a:accent4>
        <a:accent5>
          <a:srgbClr val="DBECFF"/>
        </a:accent5>
        <a:accent6>
          <a:srgbClr val="E7CA4E"/>
        </a:accent6>
        <a:hlink>
          <a:srgbClr val="F98D43"/>
        </a:hlink>
        <a:folHlink>
          <a:srgbClr val="CC3300"/>
        </a:folHlink>
      </a:clrScheme>
      <a:clrMap bg1="lt1" tx1="dk1" bg2="lt2" tx2="dk2" accent1="accent1" accent2="accent2" accent3="accent3" accent4="accent4" accent5="accent5" accent6="accent6" hlink="hlink" folHlink="folHlink"/>
    </a:extraClrScheme>
    <a:extraClrScheme>
      <a:clrScheme name="Network Blitz 11">
        <a:dk1>
          <a:srgbClr val="000099"/>
        </a:dk1>
        <a:lt1>
          <a:srgbClr val="FFFFFF"/>
        </a:lt1>
        <a:dk2>
          <a:srgbClr val="FACA00"/>
        </a:dk2>
        <a:lt2>
          <a:srgbClr val="F8F8F8"/>
        </a:lt2>
        <a:accent1>
          <a:srgbClr val="FBFDFF"/>
        </a:accent1>
        <a:accent2>
          <a:srgbClr val="FFF0AF"/>
        </a:accent2>
        <a:accent3>
          <a:srgbClr val="FFFFFF"/>
        </a:accent3>
        <a:accent4>
          <a:srgbClr val="000082"/>
        </a:accent4>
        <a:accent5>
          <a:srgbClr val="FDFEFF"/>
        </a:accent5>
        <a:accent6>
          <a:srgbClr val="E7D99E"/>
        </a:accent6>
        <a:hlink>
          <a:srgbClr val="F98D43"/>
        </a:hlink>
        <a:folHlink>
          <a:srgbClr val="CC3300"/>
        </a:folHlink>
      </a:clrScheme>
      <a:clrMap bg1="lt1" tx1="dk1" bg2="lt2" tx2="dk2" accent1="accent1" accent2="accent2" accent3="accent3" accent4="accent4" accent5="accent5" accent6="accent6" hlink="hlink" folHlink="folHlink"/>
    </a:extraClrScheme>
    <a:extraClrScheme>
      <a:clrScheme name="Network Blitz 12">
        <a:dk1>
          <a:srgbClr val="000099"/>
        </a:dk1>
        <a:lt1>
          <a:srgbClr val="FFFFFF"/>
        </a:lt1>
        <a:dk2>
          <a:srgbClr val="FACA00"/>
        </a:dk2>
        <a:lt2>
          <a:srgbClr val="F8F8F8"/>
        </a:lt2>
        <a:accent1>
          <a:srgbClr val="FBFDFF"/>
        </a:accent1>
        <a:accent2>
          <a:srgbClr val="FFF7D5"/>
        </a:accent2>
        <a:accent3>
          <a:srgbClr val="FFFFFF"/>
        </a:accent3>
        <a:accent4>
          <a:srgbClr val="000082"/>
        </a:accent4>
        <a:accent5>
          <a:srgbClr val="FDFEFF"/>
        </a:accent5>
        <a:accent6>
          <a:srgbClr val="E7E0C1"/>
        </a:accent6>
        <a:hlink>
          <a:srgbClr val="F98D43"/>
        </a:hlink>
        <a:folHlink>
          <a:srgbClr val="CC3300"/>
        </a:folHlink>
      </a:clrScheme>
      <a:clrMap bg1="lt1" tx1="dk1" bg2="lt2" tx2="dk2" accent1="accent1" accent2="accent2" accent3="accent3" accent4="accent4" accent5="accent5" accent6="accent6" hlink="hlink" folHlink="folHlink"/>
    </a:extraClrScheme>
    <a:extraClrScheme>
      <a:clrScheme name="Network Blitz 13">
        <a:dk1>
          <a:srgbClr val="000099"/>
        </a:dk1>
        <a:lt1>
          <a:srgbClr val="FFFFFF"/>
        </a:lt1>
        <a:dk2>
          <a:srgbClr val="FACA00"/>
        </a:dk2>
        <a:lt2>
          <a:srgbClr val="F8F8F8"/>
        </a:lt2>
        <a:accent1>
          <a:srgbClr val="FBFDFF"/>
        </a:accent1>
        <a:accent2>
          <a:srgbClr val="FFFAE5"/>
        </a:accent2>
        <a:accent3>
          <a:srgbClr val="FFFFFF"/>
        </a:accent3>
        <a:accent4>
          <a:srgbClr val="000082"/>
        </a:accent4>
        <a:accent5>
          <a:srgbClr val="FDFEFF"/>
        </a:accent5>
        <a:accent6>
          <a:srgbClr val="E7E3CF"/>
        </a:accent6>
        <a:hlink>
          <a:srgbClr val="F98D43"/>
        </a:hlink>
        <a:folHlink>
          <a:srgbClr val="CC3300"/>
        </a:folHlink>
      </a:clrScheme>
      <a:clrMap bg1="lt1" tx1="dk1" bg2="lt2" tx2="dk2" accent1="accent1" accent2="accent2" accent3="accent3" accent4="accent4" accent5="accent5" accent6="accent6" hlink="hlink" folHlink="folHlink"/>
    </a:extraClrScheme>
    <a:extraClrScheme>
      <a:clrScheme name="Network Blitz 14">
        <a:dk1>
          <a:srgbClr val="000099"/>
        </a:dk1>
        <a:lt1>
          <a:srgbClr val="FFFFFF"/>
        </a:lt1>
        <a:dk2>
          <a:srgbClr val="FACA00"/>
        </a:dk2>
        <a:lt2>
          <a:srgbClr val="F8F8F8"/>
        </a:lt2>
        <a:accent1>
          <a:srgbClr val="FBFDFF"/>
        </a:accent1>
        <a:accent2>
          <a:srgbClr val="FFFAE5"/>
        </a:accent2>
        <a:accent3>
          <a:srgbClr val="FFFFFF"/>
        </a:accent3>
        <a:accent4>
          <a:srgbClr val="000082"/>
        </a:accent4>
        <a:accent5>
          <a:srgbClr val="FDFEFF"/>
        </a:accent5>
        <a:accent6>
          <a:srgbClr val="E7E3CF"/>
        </a:accent6>
        <a:hlink>
          <a:srgbClr val="EEC100"/>
        </a:hlink>
        <a:folHlink>
          <a:srgbClr val="CC3300"/>
        </a:folHlink>
      </a:clrScheme>
      <a:clrMap bg1="lt1" tx1="dk1" bg2="lt2" tx2="dk2" accent1="accent1" accent2="accent2" accent3="accent3" accent4="accent4" accent5="accent5" accent6="accent6" hlink="hlink" folHlink="folHlink"/>
    </a:extraClrScheme>
    <a:extraClrScheme>
      <a:clrScheme name="Network Blitz 15">
        <a:dk1>
          <a:srgbClr val="000099"/>
        </a:dk1>
        <a:lt1>
          <a:srgbClr val="FFFFFF"/>
        </a:lt1>
        <a:dk2>
          <a:srgbClr val="FACA00"/>
        </a:dk2>
        <a:lt2>
          <a:srgbClr val="F8F8F8"/>
        </a:lt2>
        <a:accent1>
          <a:srgbClr val="FBFDFF"/>
        </a:accent1>
        <a:accent2>
          <a:srgbClr val="FFFFFF"/>
        </a:accent2>
        <a:accent3>
          <a:srgbClr val="FFFFFF"/>
        </a:accent3>
        <a:accent4>
          <a:srgbClr val="000082"/>
        </a:accent4>
        <a:accent5>
          <a:srgbClr val="FDFEFF"/>
        </a:accent5>
        <a:accent6>
          <a:srgbClr val="E7E7E7"/>
        </a:accent6>
        <a:hlink>
          <a:srgbClr val="EEC100"/>
        </a:hlink>
        <a:folHlink>
          <a:srgbClr val="CC3300"/>
        </a:folHlink>
      </a:clrScheme>
      <a:clrMap bg1="lt1" tx1="dk1" bg2="lt2" tx2="dk2" accent1="accent1" accent2="accent2" accent3="accent3" accent4="accent4" accent5="accent5" accent6="accent6" hlink="hlink" folHlink="folHlink"/>
    </a:extraClrScheme>
    <a:extraClrScheme>
      <a:clrScheme name="Network Blitz 16">
        <a:dk1>
          <a:srgbClr val="000099"/>
        </a:dk1>
        <a:lt1>
          <a:srgbClr val="FFFFFF"/>
        </a:lt1>
        <a:dk2>
          <a:srgbClr val="FACA00"/>
        </a:dk2>
        <a:lt2>
          <a:srgbClr val="F8F8F8"/>
        </a:lt2>
        <a:accent1>
          <a:srgbClr val="FBFDFF"/>
        </a:accent1>
        <a:accent2>
          <a:srgbClr val="FFFFFF"/>
        </a:accent2>
        <a:accent3>
          <a:srgbClr val="FFFFFF"/>
        </a:accent3>
        <a:accent4>
          <a:srgbClr val="000082"/>
        </a:accent4>
        <a:accent5>
          <a:srgbClr val="FDFEFF"/>
        </a:accent5>
        <a:accent6>
          <a:srgbClr val="E7E7E7"/>
        </a:accent6>
        <a:hlink>
          <a:srgbClr val="EEC100"/>
        </a:hlink>
        <a:folHlink>
          <a:srgbClr val="F6C7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12461</TotalTime>
  <Words>1566</Words>
  <Application>Microsoft Office PowerPoint</Application>
  <PresentationFormat>On-screen Show (4:3)</PresentationFormat>
  <Paragraphs>252</Paragraphs>
  <Slides>32</Slides>
  <Notes>15</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40" baseType="lpstr">
      <vt:lpstr>Arial</vt:lpstr>
      <vt:lpstr>Arial Black</vt:lpstr>
      <vt:lpstr>Calibri</vt:lpstr>
      <vt:lpstr>Iskoola Pota</vt:lpstr>
      <vt:lpstr>Times New Roman</vt:lpstr>
      <vt:lpstr>Wingdings</vt:lpstr>
      <vt:lpstr>Network Blitz</vt:lpstr>
      <vt:lpstr>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BOBS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Quality Management Systems</dc:title>
  <dc:creator>Botswana Bureau Of Standards</dc:creator>
  <cp:lastModifiedBy>Mothusi Nicholas Ntau</cp:lastModifiedBy>
  <cp:revision>262</cp:revision>
  <cp:lastPrinted>2019-05-18T12:25:51Z</cp:lastPrinted>
  <dcterms:created xsi:type="dcterms:W3CDTF">2002-05-03T12:00:41Z</dcterms:created>
  <dcterms:modified xsi:type="dcterms:W3CDTF">2019-05-21T10:26:29Z</dcterms:modified>
</cp:coreProperties>
</file>